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59" r:id="rId5"/>
    <p:sldId id="263" r:id="rId6"/>
    <p:sldId id="261" r:id="rId7"/>
    <p:sldId id="310" r:id="rId8"/>
    <p:sldId id="309" r:id="rId9"/>
    <p:sldId id="257" r:id="rId10"/>
    <p:sldId id="311" r:id="rId11"/>
    <p:sldId id="320" r:id="rId12"/>
    <p:sldId id="262" r:id="rId13"/>
    <p:sldId id="268" r:id="rId14"/>
    <p:sldId id="269" r:id="rId15"/>
    <p:sldId id="290" r:id="rId16"/>
    <p:sldId id="264" r:id="rId17"/>
    <p:sldId id="291" r:id="rId18"/>
    <p:sldId id="292" r:id="rId19"/>
    <p:sldId id="295" r:id="rId20"/>
    <p:sldId id="296" r:id="rId21"/>
    <p:sldId id="298" r:id="rId22"/>
    <p:sldId id="293" r:id="rId23"/>
    <p:sldId id="299" r:id="rId24"/>
    <p:sldId id="300" r:id="rId25"/>
    <p:sldId id="301" r:id="rId26"/>
    <p:sldId id="302" r:id="rId27"/>
    <p:sldId id="304" r:id="rId28"/>
    <p:sldId id="305" r:id="rId29"/>
    <p:sldId id="306" r:id="rId30"/>
    <p:sldId id="303" r:id="rId31"/>
    <p:sldId id="307" r:id="rId32"/>
    <p:sldId id="267" r:id="rId33"/>
    <p:sldId id="308" r:id="rId34"/>
    <p:sldId id="271" r:id="rId35"/>
    <p:sldId id="272" r:id="rId36"/>
    <p:sldId id="273" r:id="rId37"/>
    <p:sldId id="274" r:id="rId38"/>
    <p:sldId id="275" r:id="rId39"/>
    <p:sldId id="276" r:id="rId40"/>
    <p:sldId id="277" r:id="rId41"/>
    <p:sldId id="278" r:id="rId42"/>
    <p:sldId id="279" r:id="rId43"/>
    <p:sldId id="321" r:id="rId44"/>
    <p:sldId id="323" r:id="rId45"/>
    <p:sldId id="325" r:id="rId46"/>
    <p:sldId id="280" r:id="rId47"/>
    <p:sldId id="281" r:id="rId48"/>
    <p:sldId id="282" r:id="rId49"/>
    <p:sldId id="283" r:id="rId50"/>
    <p:sldId id="284" r:id="rId51"/>
    <p:sldId id="286" r:id="rId52"/>
    <p:sldId id="314" r:id="rId53"/>
    <p:sldId id="289" r:id="rId54"/>
    <p:sldId id="294" r:id="rId55"/>
    <p:sldId id="270" r:id="rId56"/>
    <p:sldId id="287" r:id="rId57"/>
    <p:sldId id="288" r:id="rId58"/>
    <p:sldId id="312" r:id="rId59"/>
    <p:sldId id="315" r:id="rId60"/>
    <p:sldId id="313" r:id="rId61"/>
    <p:sldId id="316" r:id="rId62"/>
    <p:sldId id="317" r:id="rId63"/>
    <p:sldId id="331" r:id="rId64"/>
    <p:sldId id="328" r:id="rId65"/>
    <p:sldId id="330" r:id="rId66"/>
    <p:sldId id="329" r:id="rId67"/>
    <p:sldId id="332" r:id="rId68"/>
    <p:sldId id="319" r:id="rId6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FFFFFF"/>
    <a:srgbClr val="A285F3"/>
    <a:srgbClr val="E1772E"/>
    <a:srgbClr val="055BB2"/>
    <a:srgbClr val="924D70"/>
    <a:srgbClr val="3B495D"/>
    <a:srgbClr val="334050"/>
    <a:srgbClr val="6335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7.jpeg"/></Relationships>
</file>

<file path=ppt/diagrams/_rels/data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ihbarweb.org.tr/" TargetMode="External"/><Relationship Id="rId1" Type="http://schemas.openxmlformats.org/officeDocument/2006/relationships/image" Target="../media/image60.png"/><Relationship Id="rId4" Type="http://schemas.openxmlformats.org/officeDocument/2006/relationships/image" Target="../media/image62.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ihbarweb.org.tr/" TargetMode="External"/><Relationship Id="rId1" Type="http://schemas.openxmlformats.org/officeDocument/2006/relationships/image" Target="../media/image60.png"/><Relationship Id="rId4" Type="http://schemas.openxmlformats.org/officeDocument/2006/relationships/image" Target="../media/image62.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00517-F188-48D0-A174-0064BFD7C7C0}" type="doc">
      <dgm:prSet loTypeId="urn:microsoft.com/office/officeart/2005/8/layout/vList3#1" loCatId="list" qsTypeId="urn:microsoft.com/office/officeart/2005/8/quickstyle/simple1" qsCatId="simple" csTypeId="urn:microsoft.com/office/officeart/2005/8/colors/colorful2" csCatId="colorful" phldr="1"/>
      <dgm:spPr/>
    </dgm:pt>
    <dgm:pt modelId="{DEAE2FE2-B7A1-4FEF-A6EF-7261FA2753E3}">
      <dgm:prSet phldrT="[Metin]" custT="1"/>
      <dgm:spPr>
        <a:solidFill>
          <a:schemeClr val="accent2">
            <a:lumMod val="40000"/>
            <a:lumOff val="60000"/>
          </a:schemeClr>
        </a:solidFill>
      </dgm:spPr>
      <dgm:t>
        <a:bodyPr/>
        <a:lstStyle/>
        <a:p>
          <a:pPr algn="l"/>
          <a:r>
            <a:rPr lang="tr-TR" sz="2400" dirty="0" smtClean="0">
              <a:solidFill>
                <a:srgbClr val="292929"/>
              </a:solidFill>
            </a:rPr>
            <a:t>Paylaştığınız her türlü bilgi silinmeden kalabilir.</a:t>
          </a:r>
          <a:endParaRPr lang="tr-TR" sz="2400" dirty="0">
            <a:solidFill>
              <a:srgbClr val="292929"/>
            </a:solidFill>
          </a:endParaRPr>
        </a:p>
      </dgm:t>
    </dgm:pt>
    <dgm:pt modelId="{8663BD6C-14D3-4F2D-BC6B-DB1A47FC2471}" type="parTrans" cxnId="{E7C73253-8341-4A34-8668-4BAA98A7C201}">
      <dgm:prSet/>
      <dgm:spPr/>
      <dgm:t>
        <a:bodyPr/>
        <a:lstStyle/>
        <a:p>
          <a:endParaRPr lang="tr-TR" sz="1100"/>
        </a:p>
      </dgm:t>
    </dgm:pt>
    <dgm:pt modelId="{3FC2408D-D7AC-4AFA-A81E-A28617005DA9}" type="sibTrans" cxnId="{E7C73253-8341-4A34-8668-4BAA98A7C201}">
      <dgm:prSet/>
      <dgm:spPr/>
      <dgm:t>
        <a:bodyPr/>
        <a:lstStyle/>
        <a:p>
          <a:endParaRPr lang="tr-TR" sz="1100"/>
        </a:p>
      </dgm:t>
    </dgm:pt>
    <dgm:pt modelId="{DFEFEB67-F4A0-48DF-B03D-7A38774C29D0}">
      <dgm:prSet phldrT="[Metin]" custT="1"/>
      <dgm:spPr>
        <a:solidFill>
          <a:schemeClr val="accent4">
            <a:lumMod val="40000"/>
            <a:lumOff val="60000"/>
          </a:schemeClr>
        </a:solidFill>
      </dgm:spPr>
      <dgm:t>
        <a:bodyPr/>
        <a:lstStyle/>
        <a:p>
          <a:pPr algn="l"/>
          <a:r>
            <a:rPr lang="tr-TR" sz="2400" dirty="0" smtClean="0">
              <a:solidFill>
                <a:srgbClr val="292929"/>
              </a:solidFill>
            </a:rPr>
            <a:t>Kolaylıkla gönderebilirsiniz ancak, geri alamazsınız,</a:t>
          </a:r>
          <a:endParaRPr lang="tr-TR" sz="2400" dirty="0">
            <a:solidFill>
              <a:srgbClr val="292929"/>
            </a:solidFill>
          </a:endParaRPr>
        </a:p>
      </dgm:t>
    </dgm:pt>
    <dgm:pt modelId="{C2D0B233-A60F-4D50-A551-16F636DD688B}" type="parTrans" cxnId="{9A33901A-5B08-4B68-86BB-406B5F2543CA}">
      <dgm:prSet/>
      <dgm:spPr/>
      <dgm:t>
        <a:bodyPr/>
        <a:lstStyle/>
        <a:p>
          <a:endParaRPr lang="tr-TR" sz="1100"/>
        </a:p>
      </dgm:t>
    </dgm:pt>
    <dgm:pt modelId="{F933CA3A-3705-46F5-B450-64825395F928}" type="sibTrans" cxnId="{9A33901A-5B08-4B68-86BB-406B5F2543CA}">
      <dgm:prSet/>
      <dgm:spPr/>
      <dgm:t>
        <a:bodyPr/>
        <a:lstStyle/>
        <a:p>
          <a:endParaRPr lang="tr-TR" sz="1100"/>
        </a:p>
      </dgm:t>
    </dgm:pt>
    <dgm:pt modelId="{015AF553-C7EE-4A18-92DC-8881F6E56F85}">
      <dgm:prSet phldrT="[Metin]" custT="1"/>
      <dgm:spPr/>
      <dgm:t>
        <a:bodyPr/>
        <a:lstStyle/>
        <a:p>
          <a:pPr algn="l"/>
          <a:r>
            <a:rPr lang="tr-TR" sz="2400" dirty="0" smtClean="0">
              <a:solidFill>
                <a:srgbClr val="292929"/>
              </a:solidFill>
            </a:rPr>
            <a:t>Gönderileriniz masum görünse de, sonradan hayatınızı etkileyebilir,</a:t>
          </a:r>
          <a:endParaRPr lang="tr-TR" sz="2400" dirty="0">
            <a:solidFill>
              <a:srgbClr val="292929"/>
            </a:solidFill>
          </a:endParaRPr>
        </a:p>
      </dgm:t>
    </dgm:pt>
    <dgm:pt modelId="{BF58C458-154E-47B7-BAE0-2084EA96B72B}" type="parTrans" cxnId="{8E218994-2DA7-46F3-BEC3-0F57EA9269F6}">
      <dgm:prSet/>
      <dgm:spPr/>
      <dgm:t>
        <a:bodyPr/>
        <a:lstStyle/>
        <a:p>
          <a:endParaRPr lang="tr-TR" sz="1100"/>
        </a:p>
      </dgm:t>
    </dgm:pt>
    <dgm:pt modelId="{E6C946EE-5DD0-46FD-B3D6-CBA598B65BBF}" type="sibTrans" cxnId="{8E218994-2DA7-46F3-BEC3-0F57EA9269F6}">
      <dgm:prSet/>
      <dgm:spPr/>
      <dgm:t>
        <a:bodyPr/>
        <a:lstStyle/>
        <a:p>
          <a:endParaRPr lang="tr-TR" sz="1100"/>
        </a:p>
      </dgm:t>
    </dgm:pt>
    <dgm:pt modelId="{2CD0117E-6622-41F7-AB6B-CCB9AD58D37F}">
      <dgm:prSet phldrT="[Metin]" custT="1"/>
      <dgm:spPr/>
      <dgm:t>
        <a:bodyPr/>
        <a:lstStyle/>
        <a:p>
          <a:pPr algn="l"/>
          <a:r>
            <a:rPr lang="tr-TR" sz="2400" dirty="0" smtClean="0">
              <a:solidFill>
                <a:srgbClr val="292929"/>
              </a:solidFill>
            </a:rPr>
            <a:t>Keşke paylaşmasaydım demenize sebep olabilir,</a:t>
          </a:r>
          <a:endParaRPr lang="tr-TR" sz="2400" dirty="0">
            <a:solidFill>
              <a:srgbClr val="292929"/>
            </a:solidFill>
          </a:endParaRPr>
        </a:p>
      </dgm:t>
    </dgm:pt>
    <dgm:pt modelId="{5C98C9FA-94B0-40F3-89FC-0E28FFC59679}" type="parTrans" cxnId="{4DEACC1A-EF2E-4435-9681-A6E9BED6DA59}">
      <dgm:prSet/>
      <dgm:spPr/>
      <dgm:t>
        <a:bodyPr/>
        <a:lstStyle/>
        <a:p>
          <a:endParaRPr lang="tr-TR" sz="1100"/>
        </a:p>
      </dgm:t>
    </dgm:pt>
    <dgm:pt modelId="{17C40E85-F1F0-4B75-AEC6-091EBB944BEC}" type="sibTrans" cxnId="{4DEACC1A-EF2E-4435-9681-A6E9BED6DA59}">
      <dgm:prSet/>
      <dgm:spPr/>
      <dgm:t>
        <a:bodyPr/>
        <a:lstStyle/>
        <a:p>
          <a:endParaRPr lang="tr-TR" sz="1100"/>
        </a:p>
      </dgm:t>
    </dgm:pt>
    <dgm:pt modelId="{16789AA9-346F-4451-9CB2-36A5DC8D50DF}" type="pres">
      <dgm:prSet presAssocID="{94C00517-F188-48D0-A174-0064BFD7C7C0}" presName="linearFlow" presStyleCnt="0">
        <dgm:presLayoutVars>
          <dgm:dir/>
          <dgm:resizeHandles val="exact"/>
        </dgm:presLayoutVars>
      </dgm:prSet>
      <dgm:spPr/>
    </dgm:pt>
    <dgm:pt modelId="{E3048526-6047-47E6-9685-61BDABE38A36}" type="pres">
      <dgm:prSet presAssocID="{DEAE2FE2-B7A1-4FEF-A6EF-7261FA2753E3}" presName="composite" presStyleCnt="0"/>
      <dgm:spPr/>
    </dgm:pt>
    <dgm:pt modelId="{43CE3E5C-011D-4819-90DC-71DAF225E7A4}" type="pres">
      <dgm:prSet presAssocID="{DEAE2FE2-B7A1-4FEF-A6EF-7261FA2753E3}" presName="imgShp" presStyleLbl="fgImgPlace1" presStyleIdx="0" presStyleCnt="4"/>
      <dgm:spPr>
        <a:blipFill rotWithShape="0">
          <a:blip xmlns:r="http://schemas.openxmlformats.org/officeDocument/2006/relationships" r:embed="rId1"/>
          <a:stretch>
            <a:fillRect/>
          </a:stretch>
        </a:blipFill>
      </dgm:spPr>
    </dgm:pt>
    <dgm:pt modelId="{F0C709F1-408B-44F1-A209-A5BF7DEA6887}" type="pres">
      <dgm:prSet presAssocID="{DEAE2FE2-B7A1-4FEF-A6EF-7261FA2753E3}" presName="txShp" presStyleLbl="node1" presStyleIdx="0" presStyleCnt="4">
        <dgm:presLayoutVars>
          <dgm:bulletEnabled val="1"/>
        </dgm:presLayoutVars>
      </dgm:prSet>
      <dgm:spPr/>
      <dgm:t>
        <a:bodyPr/>
        <a:lstStyle/>
        <a:p>
          <a:endParaRPr lang="tr-TR"/>
        </a:p>
      </dgm:t>
    </dgm:pt>
    <dgm:pt modelId="{0F3D13C2-B019-4C84-87D1-A03572643720}" type="pres">
      <dgm:prSet presAssocID="{3FC2408D-D7AC-4AFA-A81E-A28617005DA9}" presName="spacing" presStyleCnt="0"/>
      <dgm:spPr/>
    </dgm:pt>
    <dgm:pt modelId="{92EA424C-2A15-4FA0-BB72-19E8530384D4}" type="pres">
      <dgm:prSet presAssocID="{DFEFEB67-F4A0-48DF-B03D-7A38774C29D0}" presName="composite" presStyleCnt="0"/>
      <dgm:spPr/>
    </dgm:pt>
    <dgm:pt modelId="{5D81973D-1140-4DD1-869C-95533D629059}" type="pres">
      <dgm:prSet presAssocID="{DFEFEB67-F4A0-48DF-B03D-7A38774C29D0}" presName="imgShp" presStyleLbl="fgImgPlace1" presStyleIdx="1" presStyleCnt="4"/>
      <dgm:spPr>
        <a:blipFill rotWithShape="0">
          <a:blip xmlns:r="http://schemas.openxmlformats.org/officeDocument/2006/relationships" r:embed="rId1"/>
          <a:stretch>
            <a:fillRect/>
          </a:stretch>
        </a:blipFill>
      </dgm:spPr>
    </dgm:pt>
    <dgm:pt modelId="{7F30A2AB-278D-4ED3-B73E-B6779C990E5C}" type="pres">
      <dgm:prSet presAssocID="{DFEFEB67-F4A0-48DF-B03D-7A38774C29D0}" presName="txShp" presStyleLbl="node1" presStyleIdx="1" presStyleCnt="4">
        <dgm:presLayoutVars>
          <dgm:bulletEnabled val="1"/>
        </dgm:presLayoutVars>
      </dgm:prSet>
      <dgm:spPr/>
      <dgm:t>
        <a:bodyPr/>
        <a:lstStyle/>
        <a:p>
          <a:endParaRPr lang="tr-TR"/>
        </a:p>
      </dgm:t>
    </dgm:pt>
    <dgm:pt modelId="{C41685AD-4DAE-4CD8-918D-C0B44903F3CE}" type="pres">
      <dgm:prSet presAssocID="{F933CA3A-3705-46F5-B450-64825395F928}" presName="spacing" presStyleCnt="0"/>
      <dgm:spPr/>
    </dgm:pt>
    <dgm:pt modelId="{BB04F69D-6785-4BF9-A05C-9F204153508B}" type="pres">
      <dgm:prSet presAssocID="{015AF553-C7EE-4A18-92DC-8881F6E56F85}" presName="composite" presStyleCnt="0"/>
      <dgm:spPr/>
    </dgm:pt>
    <dgm:pt modelId="{19461C9D-4E8B-40ED-BF64-C2C730D38CF1}" type="pres">
      <dgm:prSet presAssocID="{015AF553-C7EE-4A18-92DC-8881F6E56F85}" presName="imgShp" presStyleLbl="fgImgPlace1" presStyleIdx="2" presStyleCnt="4"/>
      <dgm:spPr>
        <a:blipFill rotWithShape="0">
          <a:blip xmlns:r="http://schemas.openxmlformats.org/officeDocument/2006/relationships" r:embed="rId1"/>
          <a:stretch>
            <a:fillRect/>
          </a:stretch>
        </a:blipFill>
      </dgm:spPr>
    </dgm:pt>
    <dgm:pt modelId="{4E824AF2-C43E-476A-9F8E-8859A2CA95B6}" type="pres">
      <dgm:prSet presAssocID="{015AF553-C7EE-4A18-92DC-8881F6E56F85}" presName="txShp" presStyleLbl="node1" presStyleIdx="2" presStyleCnt="4">
        <dgm:presLayoutVars>
          <dgm:bulletEnabled val="1"/>
        </dgm:presLayoutVars>
      </dgm:prSet>
      <dgm:spPr/>
      <dgm:t>
        <a:bodyPr/>
        <a:lstStyle/>
        <a:p>
          <a:endParaRPr lang="tr-TR"/>
        </a:p>
      </dgm:t>
    </dgm:pt>
    <dgm:pt modelId="{E9316CA2-584B-4DEC-90D9-9B0780CCC521}" type="pres">
      <dgm:prSet presAssocID="{E6C946EE-5DD0-46FD-B3D6-CBA598B65BBF}" presName="spacing" presStyleCnt="0"/>
      <dgm:spPr/>
    </dgm:pt>
    <dgm:pt modelId="{A0FDD91D-1DAF-471B-93BB-FFC30CFA4A8E}" type="pres">
      <dgm:prSet presAssocID="{2CD0117E-6622-41F7-AB6B-CCB9AD58D37F}" presName="composite" presStyleCnt="0"/>
      <dgm:spPr/>
    </dgm:pt>
    <dgm:pt modelId="{839B6792-B19A-4F5C-8BE8-F4E81CDFB2E5}" type="pres">
      <dgm:prSet presAssocID="{2CD0117E-6622-41F7-AB6B-CCB9AD58D37F}" presName="imgShp" presStyleLbl="fgImgPlace1" presStyleIdx="3" presStyleCnt="4"/>
      <dgm:spPr>
        <a:blipFill rotWithShape="0">
          <a:blip xmlns:r="http://schemas.openxmlformats.org/officeDocument/2006/relationships" r:embed="rId1"/>
          <a:stretch>
            <a:fillRect/>
          </a:stretch>
        </a:blipFill>
      </dgm:spPr>
    </dgm:pt>
    <dgm:pt modelId="{C38C0D62-41FF-4E3D-A2F1-FCFEE562DBBA}" type="pres">
      <dgm:prSet presAssocID="{2CD0117E-6622-41F7-AB6B-CCB9AD58D37F}" presName="txShp" presStyleLbl="node1" presStyleIdx="3" presStyleCnt="4" custScaleY="96119">
        <dgm:presLayoutVars>
          <dgm:bulletEnabled val="1"/>
        </dgm:presLayoutVars>
      </dgm:prSet>
      <dgm:spPr/>
      <dgm:t>
        <a:bodyPr/>
        <a:lstStyle/>
        <a:p>
          <a:endParaRPr lang="tr-TR"/>
        </a:p>
      </dgm:t>
    </dgm:pt>
  </dgm:ptLst>
  <dgm:cxnLst>
    <dgm:cxn modelId="{9A33901A-5B08-4B68-86BB-406B5F2543CA}" srcId="{94C00517-F188-48D0-A174-0064BFD7C7C0}" destId="{DFEFEB67-F4A0-48DF-B03D-7A38774C29D0}" srcOrd="1" destOrd="0" parTransId="{C2D0B233-A60F-4D50-A551-16F636DD688B}" sibTransId="{F933CA3A-3705-46F5-B450-64825395F928}"/>
    <dgm:cxn modelId="{D98CC03C-89B5-4888-BD78-7F2440CD0E94}" type="presOf" srcId="{94C00517-F188-48D0-A174-0064BFD7C7C0}" destId="{16789AA9-346F-4451-9CB2-36A5DC8D50DF}" srcOrd="0" destOrd="0" presId="urn:microsoft.com/office/officeart/2005/8/layout/vList3#1"/>
    <dgm:cxn modelId="{E7C73253-8341-4A34-8668-4BAA98A7C201}" srcId="{94C00517-F188-48D0-A174-0064BFD7C7C0}" destId="{DEAE2FE2-B7A1-4FEF-A6EF-7261FA2753E3}" srcOrd="0" destOrd="0" parTransId="{8663BD6C-14D3-4F2D-BC6B-DB1A47FC2471}" sibTransId="{3FC2408D-D7AC-4AFA-A81E-A28617005DA9}"/>
    <dgm:cxn modelId="{303360A5-BE6B-40E3-B8DB-66EACCBFCF25}" type="presOf" srcId="{015AF553-C7EE-4A18-92DC-8881F6E56F85}" destId="{4E824AF2-C43E-476A-9F8E-8859A2CA95B6}" srcOrd="0" destOrd="0" presId="urn:microsoft.com/office/officeart/2005/8/layout/vList3#1"/>
    <dgm:cxn modelId="{FD6247F2-4A66-4A81-916E-32670B4BFA83}" type="presOf" srcId="{DEAE2FE2-B7A1-4FEF-A6EF-7261FA2753E3}" destId="{F0C709F1-408B-44F1-A209-A5BF7DEA6887}" srcOrd="0" destOrd="0" presId="urn:microsoft.com/office/officeart/2005/8/layout/vList3#1"/>
    <dgm:cxn modelId="{9DBA7BB0-6500-4107-A3F1-1B6F1E0B22D4}" type="presOf" srcId="{DFEFEB67-F4A0-48DF-B03D-7A38774C29D0}" destId="{7F30A2AB-278D-4ED3-B73E-B6779C990E5C}" srcOrd="0" destOrd="0" presId="urn:microsoft.com/office/officeart/2005/8/layout/vList3#1"/>
    <dgm:cxn modelId="{4DEACC1A-EF2E-4435-9681-A6E9BED6DA59}" srcId="{94C00517-F188-48D0-A174-0064BFD7C7C0}" destId="{2CD0117E-6622-41F7-AB6B-CCB9AD58D37F}" srcOrd="3" destOrd="0" parTransId="{5C98C9FA-94B0-40F3-89FC-0E28FFC59679}" sibTransId="{17C40E85-F1F0-4B75-AEC6-091EBB944BEC}"/>
    <dgm:cxn modelId="{F0BE722B-DA96-491D-8CF8-152F570CEB23}" type="presOf" srcId="{2CD0117E-6622-41F7-AB6B-CCB9AD58D37F}" destId="{C38C0D62-41FF-4E3D-A2F1-FCFEE562DBBA}" srcOrd="0" destOrd="0" presId="urn:microsoft.com/office/officeart/2005/8/layout/vList3#1"/>
    <dgm:cxn modelId="{8E218994-2DA7-46F3-BEC3-0F57EA9269F6}" srcId="{94C00517-F188-48D0-A174-0064BFD7C7C0}" destId="{015AF553-C7EE-4A18-92DC-8881F6E56F85}" srcOrd="2" destOrd="0" parTransId="{BF58C458-154E-47B7-BAE0-2084EA96B72B}" sibTransId="{E6C946EE-5DD0-46FD-B3D6-CBA598B65BBF}"/>
    <dgm:cxn modelId="{20959277-5074-49BD-BA87-36D7AE9A429C}" type="presParOf" srcId="{16789AA9-346F-4451-9CB2-36A5DC8D50DF}" destId="{E3048526-6047-47E6-9685-61BDABE38A36}" srcOrd="0" destOrd="0" presId="urn:microsoft.com/office/officeart/2005/8/layout/vList3#1"/>
    <dgm:cxn modelId="{754A0D8B-EAF6-4610-8363-11BDA540B737}" type="presParOf" srcId="{E3048526-6047-47E6-9685-61BDABE38A36}" destId="{43CE3E5C-011D-4819-90DC-71DAF225E7A4}" srcOrd="0" destOrd="0" presId="urn:microsoft.com/office/officeart/2005/8/layout/vList3#1"/>
    <dgm:cxn modelId="{DFE95CF0-0484-454D-BB83-A17AA91FB3B1}" type="presParOf" srcId="{E3048526-6047-47E6-9685-61BDABE38A36}" destId="{F0C709F1-408B-44F1-A209-A5BF7DEA6887}" srcOrd="1" destOrd="0" presId="urn:microsoft.com/office/officeart/2005/8/layout/vList3#1"/>
    <dgm:cxn modelId="{B0765C30-9202-4952-A4BC-41D1F3A0636B}" type="presParOf" srcId="{16789AA9-346F-4451-9CB2-36A5DC8D50DF}" destId="{0F3D13C2-B019-4C84-87D1-A03572643720}" srcOrd="1" destOrd="0" presId="urn:microsoft.com/office/officeart/2005/8/layout/vList3#1"/>
    <dgm:cxn modelId="{05841D02-AD5D-4A8C-9534-60091CB5D6E3}" type="presParOf" srcId="{16789AA9-346F-4451-9CB2-36A5DC8D50DF}" destId="{92EA424C-2A15-4FA0-BB72-19E8530384D4}" srcOrd="2" destOrd="0" presId="urn:microsoft.com/office/officeart/2005/8/layout/vList3#1"/>
    <dgm:cxn modelId="{DEFE53FC-2118-41D8-A21B-4D838F956953}" type="presParOf" srcId="{92EA424C-2A15-4FA0-BB72-19E8530384D4}" destId="{5D81973D-1140-4DD1-869C-95533D629059}" srcOrd="0" destOrd="0" presId="urn:microsoft.com/office/officeart/2005/8/layout/vList3#1"/>
    <dgm:cxn modelId="{1292A09C-3D84-448F-BE6C-4327181C7FD4}" type="presParOf" srcId="{92EA424C-2A15-4FA0-BB72-19E8530384D4}" destId="{7F30A2AB-278D-4ED3-B73E-B6779C990E5C}" srcOrd="1" destOrd="0" presId="urn:microsoft.com/office/officeart/2005/8/layout/vList3#1"/>
    <dgm:cxn modelId="{001FA343-A4C3-4363-9BF7-2522B030151A}" type="presParOf" srcId="{16789AA9-346F-4451-9CB2-36A5DC8D50DF}" destId="{C41685AD-4DAE-4CD8-918D-C0B44903F3CE}" srcOrd="3" destOrd="0" presId="urn:microsoft.com/office/officeart/2005/8/layout/vList3#1"/>
    <dgm:cxn modelId="{A546D666-33A4-4081-B2F2-B714036D25C4}" type="presParOf" srcId="{16789AA9-346F-4451-9CB2-36A5DC8D50DF}" destId="{BB04F69D-6785-4BF9-A05C-9F204153508B}" srcOrd="4" destOrd="0" presId="urn:microsoft.com/office/officeart/2005/8/layout/vList3#1"/>
    <dgm:cxn modelId="{D3D1AFB0-7BCF-4A04-A6F2-FD33985061EA}" type="presParOf" srcId="{BB04F69D-6785-4BF9-A05C-9F204153508B}" destId="{19461C9D-4E8B-40ED-BF64-C2C730D38CF1}" srcOrd="0" destOrd="0" presId="urn:microsoft.com/office/officeart/2005/8/layout/vList3#1"/>
    <dgm:cxn modelId="{AC0D53E9-E26D-46F5-B780-2335A3457D41}" type="presParOf" srcId="{BB04F69D-6785-4BF9-A05C-9F204153508B}" destId="{4E824AF2-C43E-476A-9F8E-8859A2CA95B6}" srcOrd="1" destOrd="0" presId="urn:microsoft.com/office/officeart/2005/8/layout/vList3#1"/>
    <dgm:cxn modelId="{3C2437D8-0F98-4D68-B7D6-4D9F208E9B92}" type="presParOf" srcId="{16789AA9-346F-4451-9CB2-36A5DC8D50DF}" destId="{E9316CA2-584B-4DEC-90D9-9B0780CCC521}" srcOrd="5" destOrd="0" presId="urn:microsoft.com/office/officeart/2005/8/layout/vList3#1"/>
    <dgm:cxn modelId="{D70997DC-605A-4DB4-A0D1-3425E2578124}" type="presParOf" srcId="{16789AA9-346F-4451-9CB2-36A5DC8D50DF}" destId="{A0FDD91D-1DAF-471B-93BB-FFC30CFA4A8E}" srcOrd="6" destOrd="0" presId="urn:microsoft.com/office/officeart/2005/8/layout/vList3#1"/>
    <dgm:cxn modelId="{5B2DBF41-1566-4E16-842A-BA1011BA71AA}" type="presParOf" srcId="{A0FDD91D-1DAF-471B-93BB-FFC30CFA4A8E}" destId="{839B6792-B19A-4F5C-8BE8-F4E81CDFB2E5}" srcOrd="0" destOrd="0" presId="urn:microsoft.com/office/officeart/2005/8/layout/vList3#1"/>
    <dgm:cxn modelId="{CF7DB101-847D-4FD4-9563-315451EA72D3}" type="presParOf" srcId="{A0FDD91D-1DAF-471B-93BB-FFC30CFA4A8E}" destId="{C38C0D62-41FF-4E3D-A2F1-FCFEE562DBBA}"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5CA72-23A4-40DE-9E21-6FFDBB9DF780}"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tr-TR"/>
        </a:p>
      </dgm:t>
    </dgm:pt>
    <dgm:pt modelId="{0029C4E8-5982-413D-86EF-8ED9DF405820}">
      <dgm:prSet phldrT="[Metin]"/>
      <dgm:spPr>
        <a:solidFill>
          <a:srgbClr val="FFCCFF"/>
        </a:solidFill>
      </dgm:spPr>
      <dgm:t>
        <a:bodyPr/>
        <a:lstStyle/>
        <a:p>
          <a:r>
            <a:rPr lang="tr-TR" b="1" dirty="0" smtClean="0">
              <a:solidFill>
                <a:schemeClr val="tx1"/>
              </a:solidFill>
            </a:rPr>
            <a:t>Özgüveni düşük olabilir</a:t>
          </a:r>
          <a:endParaRPr lang="tr-TR" b="1" dirty="0">
            <a:solidFill>
              <a:schemeClr val="tx1"/>
            </a:solidFill>
          </a:endParaRPr>
        </a:p>
      </dgm:t>
    </dgm:pt>
    <dgm:pt modelId="{F402EC0E-AF7D-42EA-A1E0-7351C4FF355D}" type="parTrans" cxnId="{EC10D7E7-D4F2-48EE-A065-049A04AB4485}">
      <dgm:prSet/>
      <dgm:spPr/>
      <dgm:t>
        <a:bodyPr/>
        <a:lstStyle/>
        <a:p>
          <a:endParaRPr lang="tr-TR"/>
        </a:p>
      </dgm:t>
    </dgm:pt>
    <dgm:pt modelId="{B5DEBDF6-0E1A-4445-B4C6-23F42E1AC45F}" type="sibTrans" cxnId="{EC10D7E7-D4F2-48EE-A065-049A04AB4485}">
      <dgm:prSet/>
      <dgm:spPr/>
      <dgm:t>
        <a:bodyPr/>
        <a:lstStyle/>
        <a:p>
          <a:endParaRPr lang="tr-TR"/>
        </a:p>
      </dgm:t>
    </dgm:pt>
    <dgm:pt modelId="{B8028B98-F935-4551-907D-FBE37DA5F86E}">
      <dgm:prSet phldrT="[Metin]"/>
      <dgm:spPr>
        <a:solidFill>
          <a:srgbClr val="CC99FF"/>
        </a:solidFill>
      </dgm:spPr>
      <dgm:t>
        <a:bodyPr/>
        <a:lstStyle/>
        <a:p>
          <a:r>
            <a:rPr lang="tr-TR" b="1" dirty="0" smtClean="0">
              <a:solidFill>
                <a:schemeClr val="tx1"/>
              </a:solidFill>
            </a:rPr>
            <a:t>Kimsenin kendini sevmeyeceğinden ve önemsemeyeceğinden korkuyor olabilir</a:t>
          </a:r>
          <a:endParaRPr lang="tr-TR" b="1" dirty="0">
            <a:solidFill>
              <a:schemeClr val="tx1"/>
            </a:solidFill>
          </a:endParaRPr>
        </a:p>
      </dgm:t>
    </dgm:pt>
    <dgm:pt modelId="{EAD9FFBF-FEEC-479F-8A11-44B57D6360E9}" type="parTrans" cxnId="{89518332-01CC-4C94-9D65-AE37F101215C}">
      <dgm:prSet/>
      <dgm:spPr/>
      <dgm:t>
        <a:bodyPr/>
        <a:lstStyle/>
        <a:p>
          <a:endParaRPr lang="tr-TR"/>
        </a:p>
      </dgm:t>
    </dgm:pt>
    <dgm:pt modelId="{15DBABD0-3867-42EC-887F-BD669CF83029}" type="sibTrans" cxnId="{89518332-01CC-4C94-9D65-AE37F101215C}">
      <dgm:prSet/>
      <dgm:spPr/>
      <dgm:t>
        <a:bodyPr/>
        <a:lstStyle/>
        <a:p>
          <a:endParaRPr lang="tr-TR"/>
        </a:p>
      </dgm:t>
    </dgm:pt>
    <dgm:pt modelId="{BF1742B6-92CC-4A33-9D89-9CB4A0D7816E}">
      <dgm:prSet phldrT="[Metin]"/>
      <dgm:spPr>
        <a:solidFill>
          <a:srgbClr val="FF99CC"/>
        </a:solidFill>
      </dgm:spPr>
      <dgm:t>
        <a:bodyPr/>
        <a:lstStyle/>
        <a:p>
          <a:r>
            <a:rPr lang="tr-TR" b="1" dirty="0" smtClean="0">
              <a:solidFill>
                <a:schemeClr val="tx1"/>
              </a:solidFill>
            </a:rPr>
            <a:t>Dikkat çekmek istiyor olabilir</a:t>
          </a:r>
          <a:endParaRPr lang="tr-TR" b="1" dirty="0">
            <a:solidFill>
              <a:schemeClr val="tx1"/>
            </a:solidFill>
          </a:endParaRPr>
        </a:p>
      </dgm:t>
    </dgm:pt>
    <dgm:pt modelId="{886C4DFE-0C4D-48A7-BC4A-759160DC8C6A}" type="parTrans" cxnId="{65961C37-07B7-45EB-A72D-5B63AC853CCA}">
      <dgm:prSet/>
      <dgm:spPr/>
      <dgm:t>
        <a:bodyPr/>
        <a:lstStyle/>
        <a:p>
          <a:endParaRPr lang="tr-TR"/>
        </a:p>
      </dgm:t>
    </dgm:pt>
    <dgm:pt modelId="{35CDA711-3784-47DC-8570-DA8B4F1767DC}" type="sibTrans" cxnId="{65961C37-07B7-45EB-A72D-5B63AC853CCA}">
      <dgm:prSet/>
      <dgm:spPr/>
      <dgm:t>
        <a:bodyPr/>
        <a:lstStyle/>
        <a:p>
          <a:endParaRPr lang="tr-TR"/>
        </a:p>
      </dgm:t>
    </dgm:pt>
    <dgm:pt modelId="{3F21993D-F89F-44A9-9D57-2199511E6BEB}">
      <dgm:prSet phldrT="[Metin]"/>
      <dgm:spPr>
        <a:solidFill>
          <a:srgbClr val="99FF33"/>
        </a:solidFill>
      </dgm:spPr>
      <dgm:t>
        <a:bodyPr/>
        <a:lstStyle/>
        <a:p>
          <a:r>
            <a:rPr lang="tr-TR" b="1" dirty="0" smtClean="0">
              <a:solidFill>
                <a:schemeClr val="tx1"/>
              </a:solidFill>
            </a:rPr>
            <a:t>Kendisini kötü hissediyor olabilir; senin de kötü hissetmeni isteyebilir</a:t>
          </a:r>
          <a:endParaRPr lang="tr-TR" b="1" dirty="0">
            <a:solidFill>
              <a:schemeClr val="tx1"/>
            </a:solidFill>
          </a:endParaRPr>
        </a:p>
      </dgm:t>
    </dgm:pt>
    <dgm:pt modelId="{5CCD84B0-9799-40D5-A2EA-581F34DB1554}" type="parTrans" cxnId="{70C5861B-A1EE-41A5-8782-2891A8172021}">
      <dgm:prSet/>
      <dgm:spPr/>
      <dgm:t>
        <a:bodyPr/>
        <a:lstStyle/>
        <a:p>
          <a:endParaRPr lang="tr-TR"/>
        </a:p>
      </dgm:t>
    </dgm:pt>
    <dgm:pt modelId="{3D21488A-EB05-46ED-876A-107899EB2F3F}" type="sibTrans" cxnId="{70C5861B-A1EE-41A5-8782-2891A8172021}">
      <dgm:prSet/>
      <dgm:spPr/>
      <dgm:t>
        <a:bodyPr/>
        <a:lstStyle/>
        <a:p>
          <a:endParaRPr lang="tr-TR"/>
        </a:p>
      </dgm:t>
    </dgm:pt>
    <dgm:pt modelId="{03C296FC-59E7-4B2D-8AC0-F0CB93030CC8}">
      <dgm:prSet phldrT="[Metin]"/>
      <dgm:spPr>
        <a:solidFill>
          <a:schemeClr val="tx2">
            <a:lumMod val="20000"/>
            <a:lumOff val="80000"/>
          </a:schemeClr>
        </a:solidFill>
      </dgm:spPr>
      <dgm:t>
        <a:bodyPr/>
        <a:lstStyle/>
        <a:p>
          <a:r>
            <a:rPr lang="tr-TR" b="1" dirty="0" smtClean="0">
              <a:solidFill>
                <a:schemeClr val="tx1"/>
              </a:solidFill>
            </a:rPr>
            <a:t>Öç almak istiyor olabilir</a:t>
          </a:r>
          <a:endParaRPr lang="tr-TR" b="1" dirty="0">
            <a:solidFill>
              <a:schemeClr val="tx1"/>
            </a:solidFill>
          </a:endParaRPr>
        </a:p>
      </dgm:t>
    </dgm:pt>
    <dgm:pt modelId="{8E75C9F8-FD7D-400D-AB83-55666233F76E}" type="parTrans" cxnId="{DEEDAAD5-0D2C-49BA-A4C7-D98DAE8F20D6}">
      <dgm:prSet/>
      <dgm:spPr/>
      <dgm:t>
        <a:bodyPr/>
        <a:lstStyle/>
        <a:p>
          <a:endParaRPr lang="tr-TR"/>
        </a:p>
      </dgm:t>
    </dgm:pt>
    <dgm:pt modelId="{A921FA5D-0552-49BC-9175-792E33D81335}" type="sibTrans" cxnId="{DEEDAAD5-0D2C-49BA-A4C7-D98DAE8F20D6}">
      <dgm:prSet/>
      <dgm:spPr/>
      <dgm:t>
        <a:bodyPr/>
        <a:lstStyle/>
        <a:p>
          <a:endParaRPr lang="tr-TR"/>
        </a:p>
      </dgm:t>
    </dgm:pt>
    <dgm:pt modelId="{C42BE737-5903-4DB6-ACAA-20DC2AABA3F1}">
      <dgm:prSet phldrT="[Metin]"/>
      <dgm:spPr>
        <a:solidFill>
          <a:srgbClr val="FFFF99"/>
        </a:solidFill>
      </dgm:spPr>
      <dgm:t>
        <a:bodyPr/>
        <a:lstStyle/>
        <a:p>
          <a:r>
            <a:rPr lang="tr-TR" b="1" dirty="0" smtClean="0">
              <a:solidFill>
                <a:schemeClr val="tx1"/>
              </a:solidFill>
            </a:rPr>
            <a:t>Okulda başarısızlık yaşıyor olabilir</a:t>
          </a:r>
          <a:endParaRPr lang="tr-TR" b="1" dirty="0">
            <a:solidFill>
              <a:schemeClr val="tx1"/>
            </a:solidFill>
          </a:endParaRPr>
        </a:p>
      </dgm:t>
    </dgm:pt>
    <dgm:pt modelId="{FEAB4D32-065E-43FE-8A31-88B64EE261E7}" type="parTrans" cxnId="{29B386EA-464D-4651-A44E-4EF9E46732B5}">
      <dgm:prSet/>
      <dgm:spPr/>
      <dgm:t>
        <a:bodyPr/>
        <a:lstStyle/>
        <a:p>
          <a:endParaRPr lang="tr-TR"/>
        </a:p>
      </dgm:t>
    </dgm:pt>
    <dgm:pt modelId="{DB0AC18F-11BE-4F48-A3C6-40149DFD2299}" type="sibTrans" cxnId="{29B386EA-464D-4651-A44E-4EF9E46732B5}">
      <dgm:prSet/>
      <dgm:spPr/>
      <dgm:t>
        <a:bodyPr/>
        <a:lstStyle/>
        <a:p>
          <a:endParaRPr lang="tr-TR"/>
        </a:p>
      </dgm:t>
    </dgm:pt>
    <dgm:pt modelId="{EAE5227C-0C92-43D5-B3FA-75271A4454CF}">
      <dgm:prSet phldrT="[Metin]"/>
      <dgm:spPr>
        <a:solidFill>
          <a:srgbClr val="FF33CC"/>
        </a:solidFill>
      </dgm:spPr>
      <dgm:t>
        <a:bodyPr/>
        <a:lstStyle/>
        <a:p>
          <a:r>
            <a:rPr lang="tr-TR" b="1" dirty="0" smtClean="0">
              <a:solidFill>
                <a:schemeClr val="tx1"/>
              </a:solidFill>
            </a:rPr>
            <a:t>Kendini arkadaşlarına ispat etmek istiyor olabilir</a:t>
          </a:r>
          <a:endParaRPr lang="tr-TR" b="1" dirty="0">
            <a:solidFill>
              <a:schemeClr val="tx1"/>
            </a:solidFill>
          </a:endParaRPr>
        </a:p>
      </dgm:t>
    </dgm:pt>
    <dgm:pt modelId="{F9D3351E-FE36-419E-B75E-295CA1278B65}" type="parTrans" cxnId="{12DC0245-36D6-4C04-9EA9-D0EF9410E915}">
      <dgm:prSet/>
      <dgm:spPr/>
      <dgm:t>
        <a:bodyPr/>
        <a:lstStyle/>
        <a:p>
          <a:endParaRPr lang="tr-TR"/>
        </a:p>
      </dgm:t>
    </dgm:pt>
    <dgm:pt modelId="{D03CE3B7-F465-4004-B055-4C1D6726E1C6}" type="sibTrans" cxnId="{12DC0245-36D6-4C04-9EA9-D0EF9410E915}">
      <dgm:prSet/>
      <dgm:spPr/>
      <dgm:t>
        <a:bodyPr/>
        <a:lstStyle/>
        <a:p>
          <a:endParaRPr lang="tr-TR"/>
        </a:p>
      </dgm:t>
    </dgm:pt>
    <dgm:pt modelId="{1F419426-E5CB-45B2-828C-0D0D425B4B20}">
      <dgm:prSet phldrT="[Metin]"/>
      <dgm:spPr>
        <a:solidFill>
          <a:srgbClr val="00CCFF"/>
        </a:solidFill>
      </dgm:spPr>
      <dgm:t>
        <a:bodyPr/>
        <a:lstStyle/>
        <a:p>
          <a:r>
            <a:rPr lang="tr-TR" b="1" dirty="0" smtClean="0">
              <a:solidFill>
                <a:schemeClr val="tx1"/>
              </a:solidFill>
            </a:rPr>
            <a:t>Popüler olmak istiyor olabilir</a:t>
          </a:r>
          <a:endParaRPr lang="tr-TR" b="1" dirty="0">
            <a:solidFill>
              <a:schemeClr val="tx1"/>
            </a:solidFill>
          </a:endParaRPr>
        </a:p>
      </dgm:t>
    </dgm:pt>
    <dgm:pt modelId="{A198F7F3-D015-4CC7-B86B-E6D91D9AC2C3}" type="parTrans" cxnId="{69641043-EFA3-434C-8C4B-243406F4CBBE}">
      <dgm:prSet/>
      <dgm:spPr/>
      <dgm:t>
        <a:bodyPr/>
        <a:lstStyle/>
        <a:p>
          <a:endParaRPr lang="tr-TR"/>
        </a:p>
      </dgm:t>
    </dgm:pt>
    <dgm:pt modelId="{2F5D174E-F5E1-49A9-BB35-6BD6430466B3}" type="sibTrans" cxnId="{69641043-EFA3-434C-8C4B-243406F4CBBE}">
      <dgm:prSet/>
      <dgm:spPr/>
      <dgm:t>
        <a:bodyPr/>
        <a:lstStyle/>
        <a:p>
          <a:endParaRPr lang="tr-TR"/>
        </a:p>
      </dgm:t>
    </dgm:pt>
    <dgm:pt modelId="{6DD638F6-F767-4568-A576-8C664F3B0795}">
      <dgm:prSet phldrT="[Metin]"/>
      <dgm:spPr>
        <a:solidFill>
          <a:srgbClr val="CC00FF"/>
        </a:solidFill>
      </dgm:spPr>
      <dgm:t>
        <a:bodyPr/>
        <a:lstStyle/>
        <a:p>
          <a:r>
            <a:rPr lang="tr-TR" b="1" dirty="0" smtClean="0">
              <a:solidFill>
                <a:schemeClr val="tx1"/>
              </a:solidFill>
            </a:rPr>
            <a:t>Empati yeteneğinden yoksun olabilir</a:t>
          </a:r>
          <a:endParaRPr lang="tr-TR" b="1" dirty="0">
            <a:solidFill>
              <a:schemeClr val="tx1"/>
            </a:solidFill>
          </a:endParaRPr>
        </a:p>
      </dgm:t>
    </dgm:pt>
    <dgm:pt modelId="{A2AEB7D3-82B7-42F6-8D18-808C8871078D}" type="parTrans" cxnId="{F6D0BBA9-B11E-4F66-8F5F-133ACF5E5AA8}">
      <dgm:prSet/>
      <dgm:spPr/>
      <dgm:t>
        <a:bodyPr/>
        <a:lstStyle/>
        <a:p>
          <a:endParaRPr lang="tr-TR"/>
        </a:p>
      </dgm:t>
    </dgm:pt>
    <dgm:pt modelId="{20765337-062F-4F99-9A7E-D0A6A4BE51A1}" type="sibTrans" cxnId="{F6D0BBA9-B11E-4F66-8F5F-133ACF5E5AA8}">
      <dgm:prSet/>
      <dgm:spPr/>
      <dgm:t>
        <a:bodyPr/>
        <a:lstStyle/>
        <a:p>
          <a:endParaRPr lang="tr-TR"/>
        </a:p>
      </dgm:t>
    </dgm:pt>
    <dgm:pt modelId="{E5DE866B-DB39-4569-9963-359F7BC70442}">
      <dgm:prSet phldrT="[Metin]"/>
      <dgm:spPr/>
      <dgm:t>
        <a:bodyPr/>
        <a:lstStyle/>
        <a:p>
          <a:r>
            <a:rPr lang="tr-TR" b="1" dirty="0" smtClean="0">
              <a:solidFill>
                <a:schemeClr val="tx1"/>
              </a:solidFill>
            </a:rPr>
            <a:t>Seni kızdırdığını farkında olmayabilir</a:t>
          </a:r>
          <a:endParaRPr lang="tr-TR" b="1" dirty="0">
            <a:solidFill>
              <a:schemeClr val="tx1"/>
            </a:solidFill>
          </a:endParaRPr>
        </a:p>
      </dgm:t>
    </dgm:pt>
    <dgm:pt modelId="{2A979C29-9FF8-4984-9C70-D0940412E323}" type="parTrans" cxnId="{E70E3478-24E4-4F42-93B8-920C824BAA45}">
      <dgm:prSet/>
      <dgm:spPr/>
      <dgm:t>
        <a:bodyPr/>
        <a:lstStyle/>
        <a:p>
          <a:endParaRPr lang="tr-TR"/>
        </a:p>
      </dgm:t>
    </dgm:pt>
    <dgm:pt modelId="{93655792-8572-491A-B90D-B57DC0D9F0F2}" type="sibTrans" cxnId="{E70E3478-24E4-4F42-93B8-920C824BAA45}">
      <dgm:prSet/>
      <dgm:spPr/>
      <dgm:t>
        <a:bodyPr/>
        <a:lstStyle/>
        <a:p>
          <a:endParaRPr lang="tr-TR"/>
        </a:p>
      </dgm:t>
    </dgm:pt>
    <dgm:pt modelId="{AFE6FE5A-4CAF-4F31-9372-8589D92D9045}">
      <dgm:prSet phldrT="[Metin]"/>
      <dgm:spPr>
        <a:solidFill>
          <a:srgbClr val="99FFCC"/>
        </a:solidFill>
      </dgm:spPr>
      <dgm:t>
        <a:bodyPr/>
        <a:lstStyle/>
        <a:p>
          <a:r>
            <a:rPr lang="tr-TR" b="1" dirty="0" smtClean="0">
              <a:solidFill>
                <a:schemeClr val="tx1"/>
              </a:solidFill>
            </a:rPr>
            <a:t>Kimse ona şiddet uygulamasın diye şiddet uyguluyor olabilir</a:t>
          </a:r>
          <a:endParaRPr lang="tr-TR" b="1" dirty="0">
            <a:solidFill>
              <a:schemeClr val="tx1"/>
            </a:solidFill>
          </a:endParaRPr>
        </a:p>
      </dgm:t>
    </dgm:pt>
    <dgm:pt modelId="{DBD6A712-4BB6-4DDD-81D1-3715E579A63E}" type="parTrans" cxnId="{5CD8AA9E-4249-45C5-8A42-E6E66CE9F46A}">
      <dgm:prSet/>
      <dgm:spPr/>
      <dgm:t>
        <a:bodyPr/>
        <a:lstStyle/>
        <a:p>
          <a:endParaRPr lang="tr-TR"/>
        </a:p>
      </dgm:t>
    </dgm:pt>
    <dgm:pt modelId="{ABDA0096-41FB-45FB-B36A-B2910C976734}" type="sibTrans" cxnId="{5CD8AA9E-4249-45C5-8A42-E6E66CE9F46A}">
      <dgm:prSet/>
      <dgm:spPr/>
      <dgm:t>
        <a:bodyPr/>
        <a:lstStyle/>
        <a:p>
          <a:endParaRPr lang="tr-TR"/>
        </a:p>
      </dgm:t>
    </dgm:pt>
    <dgm:pt modelId="{A98E9B17-D0F1-4732-B46C-B45ACDC8F9D9}">
      <dgm:prSet phldrT="[Metin]"/>
      <dgm:spPr>
        <a:solidFill>
          <a:srgbClr val="FFFF00"/>
        </a:solidFill>
      </dgm:spPr>
      <dgm:t>
        <a:bodyPr/>
        <a:lstStyle/>
        <a:p>
          <a:r>
            <a:rPr lang="tr-TR" b="1" dirty="0" smtClean="0">
              <a:solidFill>
                <a:schemeClr val="tx1"/>
              </a:solidFill>
            </a:rPr>
            <a:t>Güçlü ve önemli olmak istiyor olabilir</a:t>
          </a:r>
          <a:endParaRPr lang="tr-TR" b="1" dirty="0">
            <a:solidFill>
              <a:schemeClr val="tx1"/>
            </a:solidFill>
          </a:endParaRPr>
        </a:p>
      </dgm:t>
    </dgm:pt>
    <dgm:pt modelId="{A99E8B39-53DF-4ADD-8299-FB5EC176954C}" type="parTrans" cxnId="{7BD58EF0-0CD7-4E79-BAA0-80E9C640071C}">
      <dgm:prSet/>
      <dgm:spPr/>
      <dgm:t>
        <a:bodyPr/>
        <a:lstStyle/>
        <a:p>
          <a:endParaRPr lang="tr-TR"/>
        </a:p>
      </dgm:t>
    </dgm:pt>
    <dgm:pt modelId="{2B085EB8-8651-4F6C-9A5A-DEE8AA477659}" type="sibTrans" cxnId="{7BD58EF0-0CD7-4E79-BAA0-80E9C640071C}">
      <dgm:prSet/>
      <dgm:spPr/>
      <dgm:t>
        <a:bodyPr/>
        <a:lstStyle/>
        <a:p>
          <a:endParaRPr lang="tr-TR"/>
        </a:p>
      </dgm:t>
    </dgm:pt>
    <dgm:pt modelId="{6E3B3413-03A9-4F44-A39F-64CBFC62B9A1}" type="pres">
      <dgm:prSet presAssocID="{11F5CA72-23A4-40DE-9E21-6FFDBB9DF780}" presName="Name0" presStyleCnt="0">
        <dgm:presLayoutVars>
          <dgm:dir/>
          <dgm:resizeHandles/>
        </dgm:presLayoutVars>
      </dgm:prSet>
      <dgm:spPr/>
      <dgm:t>
        <a:bodyPr/>
        <a:lstStyle/>
        <a:p>
          <a:endParaRPr lang="tr-TR"/>
        </a:p>
      </dgm:t>
    </dgm:pt>
    <dgm:pt modelId="{B098E636-9E45-46E0-888D-E23D6DAB1C99}" type="pres">
      <dgm:prSet presAssocID="{0029C4E8-5982-413D-86EF-8ED9DF405820}" presName="compNode" presStyleCnt="0"/>
      <dgm:spPr/>
    </dgm:pt>
    <dgm:pt modelId="{DEDE9C96-081B-461C-B40E-416F034B6CF2}" type="pres">
      <dgm:prSet presAssocID="{0029C4E8-5982-413D-86EF-8ED9DF405820}" presName="dummyConnPt" presStyleCnt="0"/>
      <dgm:spPr/>
    </dgm:pt>
    <dgm:pt modelId="{03B84663-7FBA-40A6-866F-71A14D73C12D}" type="pres">
      <dgm:prSet presAssocID="{0029C4E8-5982-413D-86EF-8ED9DF405820}" presName="node" presStyleLbl="node1" presStyleIdx="0" presStyleCnt="12" custScaleX="165277">
        <dgm:presLayoutVars>
          <dgm:bulletEnabled val="1"/>
        </dgm:presLayoutVars>
      </dgm:prSet>
      <dgm:spPr/>
      <dgm:t>
        <a:bodyPr/>
        <a:lstStyle/>
        <a:p>
          <a:endParaRPr lang="tr-TR"/>
        </a:p>
      </dgm:t>
    </dgm:pt>
    <dgm:pt modelId="{B4CDEF9E-E92D-4893-8D4D-0779970588DA}" type="pres">
      <dgm:prSet presAssocID="{B5DEBDF6-0E1A-4445-B4C6-23F42E1AC45F}" presName="sibTrans" presStyleLbl="bgSibTrans2D1" presStyleIdx="0" presStyleCnt="11"/>
      <dgm:spPr/>
      <dgm:t>
        <a:bodyPr/>
        <a:lstStyle/>
        <a:p>
          <a:endParaRPr lang="tr-TR"/>
        </a:p>
      </dgm:t>
    </dgm:pt>
    <dgm:pt modelId="{CF0EFE0F-EE23-4A20-81E1-7CCFE7F10E20}" type="pres">
      <dgm:prSet presAssocID="{B8028B98-F935-4551-907D-FBE37DA5F86E}" presName="compNode" presStyleCnt="0"/>
      <dgm:spPr/>
    </dgm:pt>
    <dgm:pt modelId="{323FA6E5-DE5D-4304-8FDE-654972887858}" type="pres">
      <dgm:prSet presAssocID="{B8028B98-F935-4551-907D-FBE37DA5F86E}" presName="dummyConnPt" presStyleCnt="0"/>
      <dgm:spPr/>
    </dgm:pt>
    <dgm:pt modelId="{1CC1CFB0-E653-4B33-867E-3A23C99F0BDA}" type="pres">
      <dgm:prSet presAssocID="{B8028B98-F935-4551-907D-FBE37DA5F86E}" presName="node" presStyleLbl="node1" presStyleIdx="1" presStyleCnt="12" custScaleX="165277">
        <dgm:presLayoutVars>
          <dgm:bulletEnabled val="1"/>
        </dgm:presLayoutVars>
      </dgm:prSet>
      <dgm:spPr/>
      <dgm:t>
        <a:bodyPr/>
        <a:lstStyle/>
        <a:p>
          <a:endParaRPr lang="tr-TR"/>
        </a:p>
      </dgm:t>
    </dgm:pt>
    <dgm:pt modelId="{DFF1A292-AA20-4302-82BC-53A6A7EB4C8D}" type="pres">
      <dgm:prSet presAssocID="{15DBABD0-3867-42EC-887F-BD669CF83029}" presName="sibTrans" presStyleLbl="bgSibTrans2D1" presStyleIdx="1" presStyleCnt="11"/>
      <dgm:spPr/>
      <dgm:t>
        <a:bodyPr/>
        <a:lstStyle/>
        <a:p>
          <a:endParaRPr lang="tr-TR"/>
        </a:p>
      </dgm:t>
    </dgm:pt>
    <dgm:pt modelId="{BA0D4D72-8A01-44B0-A5B0-6ED0FC500E86}" type="pres">
      <dgm:prSet presAssocID="{AFE6FE5A-4CAF-4F31-9372-8589D92D9045}" presName="compNode" presStyleCnt="0"/>
      <dgm:spPr/>
    </dgm:pt>
    <dgm:pt modelId="{52986271-428E-4179-91AF-277872865A20}" type="pres">
      <dgm:prSet presAssocID="{AFE6FE5A-4CAF-4F31-9372-8589D92D9045}" presName="dummyConnPt" presStyleCnt="0"/>
      <dgm:spPr/>
    </dgm:pt>
    <dgm:pt modelId="{6EF8270A-06A1-425B-AED0-F32F34A23D8C}" type="pres">
      <dgm:prSet presAssocID="{AFE6FE5A-4CAF-4F31-9372-8589D92D9045}" presName="node" presStyleLbl="node1" presStyleIdx="2" presStyleCnt="12" custScaleX="165277">
        <dgm:presLayoutVars>
          <dgm:bulletEnabled val="1"/>
        </dgm:presLayoutVars>
      </dgm:prSet>
      <dgm:spPr/>
      <dgm:t>
        <a:bodyPr/>
        <a:lstStyle/>
        <a:p>
          <a:endParaRPr lang="tr-TR"/>
        </a:p>
      </dgm:t>
    </dgm:pt>
    <dgm:pt modelId="{4701F5C5-9157-46A7-ADFC-878B2DC0DA32}" type="pres">
      <dgm:prSet presAssocID="{ABDA0096-41FB-45FB-B36A-B2910C976734}" presName="sibTrans" presStyleLbl="bgSibTrans2D1" presStyleIdx="2" presStyleCnt="11"/>
      <dgm:spPr/>
      <dgm:t>
        <a:bodyPr/>
        <a:lstStyle/>
        <a:p>
          <a:endParaRPr lang="tr-TR"/>
        </a:p>
      </dgm:t>
    </dgm:pt>
    <dgm:pt modelId="{EE4D55CD-41BB-4B07-9D2D-FEDA92F07A01}" type="pres">
      <dgm:prSet presAssocID="{A98E9B17-D0F1-4732-B46C-B45ACDC8F9D9}" presName="compNode" presStyleCnt="0"/>
      <dgm:spPr/>
    </dgm:pt>
    <dgm:pt modelId="{710FE81D-A37B-4292-9259-48510586703D}" type="pres">
      <dgm:prSet presAssocID="{A98E9B17-D0F1-4732-B46C-B45ACDC8F9D9}" presName="dummyConnPt" presStyleCnt="0"/>
      <dgm:spPr/>
    </dgm:pt>
    <dgm:pt modelId="{CF317879-0D94-429A-830F-F1FA90419EE6}" type="pres">
      <dgm:prSet presAssocID="{A98E9B17-D0F1-4732-B46C-B45ACDC8F9D9}" presName="node" presStyleLbl="node1" presStyleIdx="3" presStyleCnt="12" custScaleX="165277">
        <dgm:presLayoutVars>
          <dgm:bulletEnabled val="1"/>
        </dgm:presLayoutVars>
      </dgm:prSet>
      <dgm:spPr/>
      <dgm:t>
        <a:bodyPr/>
        <a:lstStyle/>
        <a:p>
          <a:endParaRPr lang="tr-TR"/>
        </a:p>
      </dgm:t>
    </dgm:pt>
    <dgm:pt modelId="{1897C7B4-D2F9-4FFD-AF4C-90E46FB80EF7}" type="pres">
      <dgm:prSet presAssocID="{2B085EB8-8651-4F6C-9A5A-DEE8AA477659}" presName="sibTrans" presStyleLbl="bgSibTrans2D1" presStyleIdx="3" presStyleCnt="11"/>
      <dgm:spPr/>
      <dgm:t>
        <a:bodyPr/>
        <a:lstStyle/>
        <a:p>
          <a:endParaRPr lang="tr-TR"/>
        </a:p>
      </dgm:t>
    </dgm:pt>
    <dgm:pt modelId="{0A9E8996-E554-4F83-BF8F-83E0A69FAB8C}" type="pres">
      <dgm:prSet presAssocID="{E5DE866B-DB39-4569-9963-359F7BC70442}" presName="compNode" presStyleCnt="0"/>
      <dgm:spPr/>
    </dgm:pt>
    <dgm:pt modelId="{2F4238B6-CF42-4221-939C-E3B4FED90A61}" type="pres">
      <dgm:prSet presAssocID="{E5DE866B-DB39-4569-9963-359F7BC70442}" presName="dummyConnPt" presStyleCnt="0"/>
      <dgm:spPr/>
    </dgm:pt>
    <dgm:pt modelId="{AB002A3A-9BC9-412A-88DF-C6542E5CE3EB}" type="pres">
      <dgm:prSet presAssocID="{E5DE866B-DB39-4569-9963-359F7BC70442}" presName="node" presStyleLbl="node1" presStyleIdx="4" presStyleCnt="12" custScaleX="165277">
        <dgm:presLayoutVars>
          <dgm:bulletEnabled val="1"/>
        </dgm:presLayoutVars>
      </dgm:prSet>
      <dgm:spPr/>
      <dgm:t>
        <a:bodyPr/>
        <a:lstStyle/>
        <a:p>
          <a:endParaRPr lang="tr-TR"/>
        </a:p>
      </dgm:t>
    </dgm:pt>
    <dgm:pt modelId="{6ADBCB7C-35A5-4C21-90D8-C6E3678B12A2}" type="pres">
      <dgm:prSet presAssocID="{93655792-8572-491A-B90D-B57DC0D9F0F2}" presName="sibTrans" presStyleLbl="bgSibTrans2D1" presStyleIdx="4" presStyleCnt="11"/>
      <dgm:spPr/>
      <dgm:t>
        <a:bodyPr/>
        <a:lstStyle/>
        <a:p>
          <a:endParaRPr lang="tr-TR"/>
        </a:p>
      </dgm:t>
    </dgm:pt>
    <dgm:pt modelId="{155275B6-79BD-49FD-A5A1-7120D702B0CB}" type="pres">
      <dgm:prSet presAssocID="{BF1742B6-92CC-4A33-9D89-9CB4A0D7816E}" presName="compNode" presStyleCnt="0"/>
      <dgm:spPr/>
    </dgm:pt>
    <dgm:pt modelId="{186208E9-E9A4-40E1-A0F8-455BFD43E07F}" type="pres">
      <dgm:prSet presAssocID="{BF1742B6-92CC-4A33-9D89-9CB4A0D7816E}" presName="dummyConnPt" presStyleCnt="0"/>
      <dgm:spPr/>
    </dgm:pt>
    <dgm:pt modelId="{1E410D49-B5D3-4983-A256-F64FFFED4332}" type="pres">
      <dgm:prSet presAssocID="{BF1742B6-92CC-4A33-9D89-9CB4A0D7816E}" presName="node" presStyleLbl="node1" presStyleIdx="5" presStyleCnt="12" custScaleX="165277">
        <dgm:presLayoutVars>
          <dgm:bulletEnabled val="1"/>
        </dgm:presLayoutVars>
      </dgm:prSet>
      <dgm:spPr/>
      <dgm:t>
        <a:bodyPr/>
        <a:lstStyle/>
        <a:p>
          <a:endParaRPr lang="tr-TR"/>
        </a:p>
      </dgm:t>
    </dgm:pt>
    <dgm:pt modelId="{26144DE1-94D9-403B-AE27-4F1EDDA0188A}" type="pres">
      <dgm:prSet presAssocID="{35CDA711-3784-47DC-8570-DA8B4F1767DC}" presName="sibTrans" presStyleLbl="bgSibTrans2D1" presStyleIdx="5" presStyleCnt="11"/>
      <dgm:spPr/>
      <dgm:t>
        <a:bodyPr/>
        <a:lstStyle/>
        <a:p>
          <a:endParaRPr lang="tr-TR"/>
        </a:p>
      </dgm:t>
    </dgm:pt>
    <dgm:pt modelId="{B837D2FF-EC36-4C21-B6D2-480242D8A8F5}" type="pres">
      <dgm:prSet presAssocID="{3F21993D-F89F-44A9-9D57-2199511E6BEB}" presName="compNode" presStyleCnt="0"/>
      <dgm:spPr/>
    </dgm:pt>
    <dgm:pt modelId="{D3DA2954-33EA-41DD-91CB-58BAC173ADB5}" type="pres">
      <dgm:prSet presAssocID="{3F21993D-F89F-44A9-9D57-2199511E6BEB}" presName="dummyConnPt" presStyleCnt="0"/>
      <dgm:spPr/>
    </dgm:pt>
    <dgm:pt modelId="{7B59CDBD-8155-467F-822E-D2DFD0B92785}" type="pres">
      <dgm:prSet presAssocID="{3F21993D-F89F-44A9-9D57-2199511E6BEB}" presName="node" presStyleLbl="node1" presStyleIdx="6" presStyleCnt="12" custScaleX="165277" custLinFactNeighborX="-1847" custLinFactNeighborY="4485">
        <dgm:presLayoutVars>
          <dgm:bulletEnabled val="1"/>
        </dgm:presLayoutVars>
      </dgm:prSet>
      <dgm:spPr/>
      <dgm:t>
        <a:bodyPr/>
        <a:lstStyle/>
        <a:p>
          <a:endParaRPr lang="tr-TR"/>
        </a:p>
      </dgm:t>
    </dgm:pt>
    <dgm:pt modelId="{50E47D1F-88EE-4F62-8B9B-4DDA5044F373}" type="pres">
      <dgm:prSet presAssocID="{3D21488A-EB05-46ED-876A-107899EB2F3F}" presName="sibTrans" presStyleLbl="bgSibTrans2D1" presStyleIdx="6" presStyleCnt="11"/>
      <dgm:spPr/>
      <dgm:t>
        <a:bodyPr/>
        <a:lstStyle/>
        <a:p>
          <a:endParaRPr lang="tr-TR"/>
        </a:p>
      </dgm:t>
    </dgm:pt>
    <dgm:pt modelId="{A9A9B9C6-FB60-410C-B6D6-940D674E53D8}" type="pres">
      <dgm:prSet presAssocID="{03C296FC-59E7-4B2D-8AC0-F0CB93030CC8}" presName="compNode" presStyleCnt="0"/>
      <dgm:spPr/>
    </dgm:pt>
    <dgm:pt modelId="{8F128A61-E24E-4955-9721-3FCF938B7070}" type="pres">
      <dgm:prSet presAssocID="{03C296FC-59E7-4B2D-8AC0-F0CB93030CC8}" presName="dummyConnPt" presStyleCnt="0"/>
      <dgm:spPr/>
    </dgm:pt>
    <dgm:pt modelId="{80F4C872-CA58-4CB4-8909-71C3C58A8407}" type="pres">
      <dgm:prSet presAssocID="{03C296FC-59E7-4B2D-8AC0-F0CB93030CC8}" presName="node" presStyleLbl="node1" presStyleIdx="7" presStyleCnt="12" custScaleX="165277">
        <dgm:presLayoutVars>
          <dgm:bulletEnabled val="1"/>
        </dgm:presLayoutVars>
      </dgm:prSet>
      <dgm:spPr/>
      <dgm:t>
        <a:bodyPr/>
        <a:lstStyle/>
        <a:p>
          <a:endParaRPr lang="tr-TR"/>
        </a:p>
      </dgm:t>
    </dgm:pt>
    <dgm:pt modelId="{9D099607-0CFE-403D-9FEA-43ACB4A1C065}" type="pres">
      <dgm:prSet presAssocID="{A921FA5D-0552-49BC-9175-792E33D81335}" presName="sibTrans" presStyleLbl="bgSibTrans2D1" presStyleIdx="7" presStyleCnt="11"/>
      <dgm:spPr/>
      <dgm:t>
        <a:bodyPr/>
        <a:lstStyle/>
        <a:p>
          <a:endParaRPr lang="tr-TR"/>
        </a:p>
      </dgm:t>
    </dgm:pt>
    <dgm:pt modelId="{E998423B-3523-48F1-B189-775C9B978DBC}" type="pres">
      <dgm:prSet presAssocID="{C42BE737-5903-4DB6-ACAA-20DC2AABA3F1}" presName="compNode" presStyleCnt="0"/>
      <dgm:spPr/>
    </dgm:pt>
    <dgm:pt modelId="{B66496BC-506B-45B1-B364-D23A410878BB}" type="pres">
      <dgm:prSet presAssocID="{C42BE737-5903-4DB6-ACAA-20DC2AABA3F1}" presName="dummyConnPt" presStyleCnt="0"/>
      <dgm:spPr/>
    </dgm:pt>
    <dgm:pt modelId="{D57644B3-4A6A-4F46-8B95-FC0849AB8DA5}" type="pres">
      <dgm:prSet presAssocID="{C42BE737-5903-4DB6-ACAA-20DC2AABA3F1}" presName="node" presStyleLbl="node1" presStyleIdx="8" presStyleCnt="12" custScaleX="165277">
        <dgm:presLayoutVars>
          <dgm:bulletEnabled val="1"/>
        </dgm:presLayoutVars>
      </dgm:prSet>
      <dgm:spPr/>
      <dgm:t>
        <a:bodyPr/>
        <a:lstStyle/>
        <a:p>
          <a:endParaRPr lang="tr-TR"/>
        </a:p>
      </dgm:t>
    </dgm:pt>
    <dgm:pt modelId="{DDCF0BE3-EF62-4B4A-9C33-4C6D8579A47A}" type="pres">
      <dgm:prSet presAssocID="{DB0AC18F-11BE-4F48-A3C6-40149DFD2299}" presName="sibTrans" presStyleLbl="bgSibTrans2D1" presStyleIdx="8" presStyleCnt="11"/>
      <dgm:spPr/>
      <dgm:t>
        <a:bodyPr/>
        <a:lstStyle/>
        <a:p>
          <a:endParaRPr lang="tr-TR"/>
        </a:p>
      </dgm:t>
    </dgm:pt>
    <dgm:pt modelId="{DF99F67C-00E2-4C15-9C5F-A63E12948209}" type="pres">
      <dgm:prSet presAssocID="{EAE5227C-0C92-43D5-B3FA-75271A4454CF}" presName="compNode" presStyleCnt="0"/>
      <dgm:spPr/>
    </dgm:pt>
    <dgm:pt modelId="{5D0F36B2-5CA6-453B-8F9E-0068A01DCABB}" type="pres">
      <dgm:prSet presAssocID="{EAE5227C-0C92-43D5-B3FA-75271A4454CF}" presName="dummyConnPt" presStyleCnt="0"/>
      <dgm:spPr/>
    </dgm:pt>
    <dgm:pt modelId="{6D049B40-067B-4F74-AFDC-A0A330728A64}" type="pres">
      <dgm:prSet presAssocID="{EAE5227C-0C92-43D5-B3FA-75271A4454CF}" presName="node" presStyleLbl="node1" presStyleIdx="9" presStyleCnt="12" custScaleX="165277">
        <dgm:presLayoutVars>
          <dgm:bulletEnabled val="1"/>
        </dgm:presLayoutVars>
      </dgm:prSet>
      <dgm:spPr/>
      <dgm:t>
        <a:bodyPr/>
        <a:lstStyle/>
        <a:p>
          <a:endParaRPr lang="tr-TR"/>
        </a:p>
      </dgm:t>
    </dgm:pt>
    <dgm:pt modelId="{81C428C6-7F23-482E-AD7C-EF16D1DE502E}" type="pres">
      <dgm:prSet presAssocID="{D03CE3B7-F465-4004-B055-4C1D6726E1C6}" presName="sibTrans" presStyleLbl="bgSibTrans2D1" presStyleIdx="9" presStyleCnt="11"/>
      <dgm:spPr/>
      <dgm:t>
        <a:bodyPr/>
        <a:lstStyle/>
        <a:p>
          <a:endParaRPr lang="tr-TR"/>
        </a:p>
      </dgm:t>
    </dgm:pt>
    <dgm:pt modelId="{4D7E7EDB-2C30-4F2F-B24C-DFDD35F18EFE}" type="pres">
      <dgm:prSet presAssocID="{1F419426-E5CB-45B2-828C-0D0D425B4B20}" presName="compNode" presStyleCnt="0"/>
      <dgm:spPr/>
    </dgm:pt>
    <dgm:pt modelId="{9A9248D0-7D4C-4257-A860-7FCF666605E5}" type="pres">
      <dgm:prSet presAssocID="{1F419426-E5CB-45B2-828C-0D0D425B4B20}" presName="dummyConnPt" presStyleCnt="0"/>
      <dgm:spPr/>
    </dgm:pt>
    <dgm:pt modelId="{F1D16A9D-0D01-4CD8-AA01-B7E8DC551108}" type="pres">
      <dgm:prSet presAssocID="{1F419426-E5CB-45B2-828C-0D0D425B4B20}" presName="node" presStyleLbl="node1" presStyleIdx="10" presStyleCnt="12" custScaleX="165277">
        <dgm:presLayoutVars>
          <dgm:bulletEnabled val="1"/>
        </dgm:presLayoutVars>
      </dgm:prSet>
      <dgm:spPr/>
      <dgm:t>
        <a:bodyPr/>
        <a:lstStyle/>
        <a:p>
          <a:endParaRPr lang="tr-TR"/>
        </a:p>
      </dgm:t>
    </dgm:pt>
    <dgm:pt modelId="{87FB2378-E02B-4AA0-ADED-520695A10CC6}" type="pres">
      <dgm:prSet presAssocID="{2F5D174E-F5E1-49A9-BB35-6BD6430466B3}" presName="sibTrans" presStyleLbl="bgSibTrans2D1" presStyleIdx="10" presStyleCnt="11"/>
      <dgm:spPr/>
      <dgm:t>
        <a:bodyPr/>
        <a:lstStyle/>
        <a:p>
          <a:endParaRPr lang="tr-TR"/>
        </a:p>
      </dgm:t>
    </dgm:pt>
    <dgm:pt modelId="{84C9969C-685F-4B91-B366-A4244FC9C638}" type="pres">
      <dgm:prSet presAssocID="{6DD638F6-F767-4568-A576-8C664F3B0795}" presName="compNode" presStyleCnt="0"/>
      <dgm:spPr/>
    </dgm:pt>
    <dgm:pt modelId="{B1513499-B520-4512-81D3-C119FD52D2BA}" type="pres">
      <dgm:prSet presAssocID="{6DD638F6-F767-4568-A576-8C664F3B0795}" presName="dummyConnPt" presStyleCnt="0"/>
      <dgm:spPr/>
    </dgm:pt>
    <dgm:pt modelId="{B75099DE-6F2F-4783-8654-B72B1F8A3FA1}" type="pres">
      <dgm:prSet presAssocID="{6DD638F6-F767-4568-A576-8C664F3B0795}" presName="node" presStyleLbl="node1" presStyleIdx="11" presStyleCnt="12" custScaleX="165277">
        <dgm:presLayoutVars>
          <dgm:bulletEnabled val="1"/>
        </dgm:presLayoutVars>
      </dgm:prSet>
      <dgm:spPr/>
      <dgm:t>
        <a:bodyPr/>
        <a:lstStyle/>
        <a:p>
          <a:endParaRPr lang="tr-TR"/>
        </a:p>
      </dgm:t>
    </dgm:pt>
  </dgm:ptLst>
  <dgm:cxnLst>
    <dgm:cxn modelId="{9F12CE01-81BC-4DEE-A870-43907B0F850B}" type="presOf" srcId="{EAE5227C-0C92-43D5-B3FA-75271A4454CF}" destId="{6D049B40-067B-4F74-AFDC-A0A330728A64}" srcOrd="0" destOrd="0" presId="urn:microsoft.com/office/officeart/2005/8/layout/bProcess4"/>
    <dgm:cxn modelId="{5CD8AA9E-4249-45C5-8A42-E6E66CE9F46A}" srcId="{11F5CA72-23A4-40DE-9E21-6FFDBB9DF780}" destId="{AFE6FE5A-4CAF-4F31-9372-8589D92D9045}" srcOrd="2" destOrd="0" parTransId="{DBD6A712-4BB6-4DDD-81D1-3715E579A63E}" sibTransId="{ABDA0096-41FB-45FB-B36A-B2910C976734}"/>
    <dgm:cxn modelId="{F7D34989-E850-4694-8C8D-30FC7DFB258B}" type="presOf" srcId="{2F5D174E-F5E1-49A9-BB35-6BD6430466B3}" destId="{87FB2378-E02B-4AA0-ADED-520695A10CC6}" srcOrd="0" destOrd="0" presId="urn:microsoft.com/office/officeart/2005/8/layout/bProcess4"/>
    <dgm:cxn modelId="{5535EFA6-7936-4833-8959-E7D309444F6F}" type="presOf" srcId="{93655792-8572-491A-B90D-B57DC0D9F0F2}" destId="{6ADBCB7C-35A5-4C21-90D8-C6E3678B12A2}" srcOrd="0" destOrd="0" presId="urn:microsoft.com/office/officeart/2005/8/layout/bProcess4"/>
    <dgm:cxn modelId="{7BD58EF0-0CD7-4E79-BAA0-80E9C640071C}" srcId="{11F5CA72-23A4-40DE-9E21-6FFDBB9DF780}" destId="{A98E9B17-D0F1-4732-B46C-B45ACDC8F9D9}" srcOrd="3" destOrd="0" parTransId="{A99E8B39-53DF-4ADD-8299-FB5EC176954C}" sibTransId="{2B085EB8-8651-4F6C-9A5A-DEE8AA477659}"/>
    <dgm:cxn modelId="{2A46F32E-2DEF-45CD-A24C-25AAA61AF2DB}" type="presOf" srcId="{03C296FC-59E7-4B2D-8AC0-F0CB93030CC8}" destId="{80F4C872-CA58-4CB4-8909-71C3C58A8407}" srcOrd="0" destOrd="0" presId="urn:microsoft.com/office/officeart/2005/8/layout/bProcess4"/>
    <dgm:cxn modelId="{71C5AC95-8B77-42CA-B7E4-B7B2D4031A82}" type="presOf" srcId="{C42BE737-5903-4DB6-ACAA-20DC2AABA3F1}" destId="{D57644B3-4A6A-4F46-8B95-FC0849AB8DA5}" srcOrd="0" destOrd="0" presId="urn:microsoft.com/office/officeart/2005/8/layout/bProcess4"/>
    <dgm:cxn modelId="{7256D12D-69DA-40EE-B03B-678B7E1373D3}" type="presOf" srcId="{15DBABD0-3867-42EC-887F-BD669CF83029}" destId="{DFF1A292-AA20-4302-82BC-53A6A7EB4C8D}" srcOrd="0" destOrd="0" presId="urn:microsoft.com/office/officeart/2005/8/layout/bProcess4"/>
    <dgm:cxn modelId="{042A37A2-9DF6-45BB-B9EA-2B007A82AF98}" type="presOf" srcId="{D03CE3B7-F465-4004-B055-4C1D6726E1C6}" destId="{81C428C6-7F23-482E-AD7C-EF16D1DE502E}" srcOrd="0" destOrd="0" presId="urn:microsoft.com/office/officeart/2005/8/layout/bProcess4"/>
    <dgm:cxn modelId="{DEEDAAD5-0D2C-49BA-A4C7-D98DAE8F20D6}" srcId="{11F5CA72-23A4-40DE-9E21-6FFDBB9DF780}" destId="{03C296FC-59E7-4B2D-8AC0-F0CB93030CC8}" srcOrd="7" destOrd="0" parTransId="{8E75C9F8-FD7D-400D-AB83-55666233F76E}" sibTransId="{A921FA5D-0552-49BC-9175-792E33D81335}"/>
    <dgm:cxn modelId="{561F4186-632A-4774-B18C-2127E41475AF}" type="presOf" srcId="{A921FA5D-0552-49BC-9175-792E33D81335}" destId="{9D099607-0CFE-403D-9FEA-43ACB4A1C065}" srcOrd="0" destOrd="0" presId="urn:microsoft.com/office/officeart/2005/8/layout/bProcess4"/>
    <dgm:cxn modelId="{F6D0BBA9-B11E-4F66-8F5F-133ACF5E5AA8}" srcId="{11F5CA72-23A4-40DE-9E21-6FFDBB9DF780}" destId="{6DD638F6-F767-4568-A576-8C664F3B0795}" srcOrd="11" destOrd="0" parTransId="{A2AEB7D3-82B7-42F6-8D18-808C8871078D}" sibTransId="{20765337-062F-4F99-9A7E-D0A6A4BE51A1}"/>
    <dgm:cxn modelId="{9D4E4D40-EB3E-4D0B-BCD3-3757484EF2C0}" type="presOf" srcId="{11F5CA72-23A4-40DE-9E21-6FFDBB9DF780}" destId="{6E3B3413-03A9-4F44-A39F-64CBFC62B9A1}" srcOrd="0" destOrd="0" presId="urn:microsoft.com/office/officeart/2005/8/layout/bProcess4"/>
    <dgm:cxn modelId="{4124E72D-4A12-482C-B258-6BB1AA18C534}" type="presOf" srcId="{B5DEBDF6-0E1A-4445-B4C6-23F42E1AC45F}" destId="{B4CDEF9E-E92D-4893-8D4D-0779970588DA}" srcOrd="0" destOrd="0" presId="urn:microsoft.com/office/officeart/2005/8/layout/bProcess4"/>
    <dgm:cxn modelId="{E70E3478-24E4-4F42-93B8-920C824BAA45}" srcId="{11F5CA72-23A4-40DE-9E21-6FFDBB9DF780}" destId="{E5DE866B-DB39-4569-9963-359F7BC70442}" srcOrd="4" destOrd="0" parTransId="{2A979C29-9FF8-4984-9C70-D0940412E323}" sibTransId="{93655792-8572-491A-B90D-B57DC0D9F0F2}"/>
    <dgm:cxn modelId="{BFBAC7F4-7A02-453F-B472-E70768650641}" type="presOf" srcId="{BF1742B6-92CC-4A33-9D89-9CB4A0D7816E}" destId="{1E410D49-B5D3-4983-A256-F64FFFED4332}" srcOrd="0" destOrd="0" presId="urn:microsoft.com/office/officeart/2005/8/layout/bProcess4"/>
    <dgm:cxn modelId="{C5E273FD-D549-469A-AAF1-B96BFC157FA0}" type="presOf" srcId="{0029C4E8-5982-413D-86EF-8ED9DF405820}" destId="{03B84663-7FBA-40A6-866F-71A14D73C12D}" srcOrd="0" destOrd="0" presId="urn:microsoft.com/office/officeart/2005/8/layout/bProcess4"/>
    <dgm:cxn modelId="{EC10D7E7-D4F2-48EE-A065-049A04AB4485}" srcId="{11F5CA72-23A4-40DE-9E21-6FFDBB9DF780}" destId="{0029C4E8-5982-413D-86EF-8ED9DF405820}" srcOrd="0" destOrd="0" parTransId="{F402EC0E-AF7D-42EA-A1E0-7351C4FF355D}" sibTransId="{B5DEBDF6-0E1A-4445-B4C6-23F42E1AC45F}"/>
    <dgm:cxn modelId="{A2D13454-E7E8-49A8-9D69-11B6E59A2037}" type="presOf" srcId="{3D21488A-EB05-46ED-876A-107899EB2F3F}" destId="{50E47D1F-88EE-4F62-8B9B-4DDA5044F373}" srcOrd="0" destOrd="0" presId="urn:microsoft.com/office/officeart/2005/8/layout/bProcess4"/>
    <dgm:cxn modelId="{CC3BDB62-1845-462B-9636-7BFAFD1F212D}" type="presOf" srcId="{DB0AC18F-11BE-4F48-A3C6-40149DFD2299}" destId="{DDCF0BE3-EF62-4B4A-9C33-4C6D8579A47A}" srcOrd="0" destOrd="0" presId="urn:microsoft.com/office/officeart/2005/8/layout/bProcess4"/>
    <dgm:cxn modelId="{F2CC8256-0F9E-483F-A0F4-6081DA4507B1}" type="presOf" srcId="{6DD638F6-F767-4568-A576-8C664F3B0795}" destId="{B75099DE-6F2F-4783-8654-B72B1F8A3FA1}" srcOrd="0" destOrd="0" presId="urn:microsoft.com/office/officeart/2005/8/layout/bProcess4"/>
    <dgm:cxn modelId="{11D68F2A-27C5-4336-9E64-25DC8E20581F}" type="presOf" srcId="{2B085EB8-8651-4F6C-9A5A-DEE8AA477659}" destId="{1897C7B4-D2F9-4FFD-AF4C-90E46FB80EF7}" srcOrd="0" destOrd="0" presId="urn:microsoft.com/office/officeart/2005/8/layout/bProcess4"/>
    <dgm:cxn modelId="{89518332-01CC-4C94-9D65-AE37F101215C}" srcId="{11F5CA72-23A4-40DE-9E21-6FFDBB9DF780}" destId="{B8028B98-F935-4551-907D-FBE37DA5F86E}" srcOrd="1" destOrd="0" parTransId="{EAD9FFBF-FEEC-479F-8A11-44B57D6360E9}" sibTransId="{15DBABD0-3867-42EC-887F-BD669CF83029}"/>
    <dgm:cxn modelId="{29B386EA-464D-4651-A44E-4EF9E46732B5}" srcId="{11F5CA72-23A4-40DE-9E21-6FFDBB9DF780}" destId="{C42BE737-5903-4DB6-ACAA-20DC2AABA3F1}" srcOrd="8" destOrd="0" parTransId="{FEAB4D32-065E-43FE-8A31-88B64EE261E7}" sibTransId="{DB0AC18F-11BE-4F48-A3C6-40149DFD2299}"/>
    <dgm:cxn modelId="{70C5861B-A1EE-41A5-8782-2891A8172021}" srcId="{11F5CA72-23A4-40DE-9E21-6FFDBB9DF780}" destId="{3F21993D-F89F-44A9-9D57-2199511E6BEB}" srcOrd="6" destOrd="0" parTransId="{5CCD84B0-9799-40D5-A2EA-581F34DB1554}" sibTransId="{3D21488A-EB05-46ED-876A-107899EB2F3F}"/>
    <dgm:cxn modelId="{E28F290F-2551-4681-95F9-0D4DB22CD1C7}" type="presOf" srcId="{1F419426-E5CB-45B2-828C-0D0D425B4B20}" destId="{F1D16A9D-0D01-4CD8-AA01-B7E8DC551108}" srcOrd="0" destOrd="0" presId="urn:microsoft.com/office/officeart/2005/8/layout/bProcess4"/>
    <dgm:cxn modelId="{69641043-EFA3-434C-8C4B-243406F4CBBE}" srcId="{11F5CA72-23A4-40DE-9E21-6FFDBB9DF780}" destId="{1F419426-E5CB-45B2-828C-0D0D425B4B20}" srcOrd="10" destOrd="0" parTransId="{A198F7F3-D015-4CC7-B86B-E6D91D9AC2C3}" sibTransId="{2F5D174E-F5E1-49A9-BB35-6BD6430466B3}"/>
    <dgm:cxn modelId="{12DC0245-36D6-4C04-9EA9-D0EF9410E915}" srcId="{11F5CA72-23A4-40DE-9E21-6FFDBB9DF780}" destId="{EAE5227C-0C92-43D5-B3FA-75271A4454CF}" srcOrd="9" destOrd="0" parTransId="{F9D3351E-FE36-419E-B75E-295CA1278B65}" sibTransId="{D03CE3B7-F465-4004-B055-4C1D6726E1C6}"/>
    <dgm:cxn modelId="{B3A99D96-F4B6-48B6-8DFD-5AC8899676D1}" type="presOf" srcId="{B8028B98-F935-4551-907D-FBE37DA5F86E}" destId="{1CC1CFB0-E653-4B33-867E-3A23C99F0BDA}" srcOrd="0" destOrd="0" presId="urn:microsoft.com/office/officeart/2005/8/layout/bProcess4"/>
    <dgm:cxn modelId="{1DAA9338-A15D-49CD-AD91-64F3EF933BA7}" type="presOf" srcId="{35CDA711-3784-47DC-8570-DA8B4F1767DC}" destId="{26144DE1-94D9-403B-AE27-4F1EDDA0188A}" srcOrd="0" destOrd="0" presId="urn:microsoft.com/office/officeart/2005/8/layout/bProcess4"/>
    <dgm:cxn modelId="{EB47DFE2-F7A2-433B-AD9B-982CDBEAF8E7}" type="presOf" srcId="{3F21993D-F89F-44A9-9D57-2199511E6BEB}" destId="{7B59CDBD-8155-467F-822E-D2DFD0B92785}" srcOrd="0" destOrd="0" presId="urn:microsoft.com/office/officeart/2005/8/layout/bProcess4"/>
    <dgm:cxn modelId="{8060A125-AFAC-4E7D-83A4-2103B3D91BEE}" type="presOf" srcId="{AFE6FE5A-4CAF-4F31-9372-8589D92D9045}" destId="{6EF8270A-06A1-425B-AED0-F32F34A23D8C}" srcOrd="0" destOrd="0" presId="urn:microsoft.com/office/officeart/2005/8/layout/bProcess4"/>
    <dgm:cxn modelId="{34A00E87-7D53-469B-8BAC-C5473578418D}" type="presOf" srcId="{A98E9B17-D0F1-4732-B46C-B45ACDC8F9D9}" destId="{CF317879-0D94-429A-830F-F1FA90419EE6}" srcOrd="0" destOrd="0" presId="urn:microsoft.com/office/officeart/2005/8/layout/bProcess4"/>
    <dgm:cxn modelId="{65961C37-07B7-45EB-A72D-5B63AC853CCA}" srcId="{11F5CA72-23A4-40DE-9E21-6FFDBB9DF780}" destId="{BF1742B6-92CC-4A33-9D89-9CB4A0D7816E}" srcOrd="5" destOrd="0" parTransId="{886C4DFE-0C4D-48A7-BC4A-759160DC8C6A}" sibTransId="{35CDA711-3784-47DC-8570-DA8B4F1767DC}"/>
    <dgm:cxn modelId="{12203D06-6DB3-4B86-9C02-5F52A5CD419A}" type="presOf" srcId="{ABDA0096-41FB-45FB-B36A-B2910C976734}" destId="{4701F5C5-9157-46A7-ADFC-878B2DC0DA32}" srcOrd="0" destOrd="0" presId="urn:microsoft.com/office/officeart/2005/8/layout/bProcess4"/>
    <dgm:cxn modelId="{D4447E1F-1A64-40E8-A0A8-8612DEF7B6A0}" type="presOf" srcId="{E5DE866B-DB39-4569-9963-359F7BC70442}" destId="{AB002A3A-9BC9-412A-88DF-C6542E5CE3EB}" srcOrd="0" destOrd="0" presId="urn:microsoft.com/office/officeart/2005/8/layout/bProcess4"/>
    <dgm:cxn modelId="{A12C1EDE-59F8-4CD6-BD93-959C6B476DED}" type="presParOf" srcId="{6E3B3413-03A9-4F44-A39F-64CBFC62B9A1}" destId="{B098E636-9E45-46E0-888D-E23D6DAB1C99}" srcOrd="0" destOrd="0" presId="urn:microsoft.com/office/officeart/2005/8/layout/bProcess4"/>
    <dgm:cxn modelId="{57DB05DE-4E3C-4CE3-8BD5-D2A66E898FC5}" type="presParOf" srcId="{B098E636-9E45-46E0-888D-E23D6DAB1C99}" destId="{DEDE9C96-081B-461C-B40E-416F034B6CF2}" srcOrd="0" destOrd="0" presId="urn:microsoft.com/office/officeart/2005/8/layout/bProcess4"/>
    <dgm:cxn modelId="{8AA8D9CA-09E1-4BBB-8488-F50C3A972219}" type="presParOf" srcId="{B098E636-9E45-46E0-888D-E23D6DAB1C99}" destId="{03B84663-7FBA-40A6-866F-71A14D73C12D}" srcOrd="1" destOrd="0" presId="urn:microsoft.com/office/officeart/2005/8/layout/bProcess4"/>
    <dgm:cxn modelId="{379E588A-556E-4B1E-9D04-8BAF6E312564}" type="presParOf" srcId="{6E3B3413-03A9-4F44-A39F-64CBFC62B9A1}" destId="{B4CDEF9E-E92D-4893-8D4D-0779970588DA}" srcOrd="1" destOrd="0" presId="urn:microsoft.com/office/officeart/2005/8/layout/bProcess4"/>
    <dgm:cxn modelId="{05B2EE19-E99B-4C11-A5CF-AAD2C695E0E5}" type="presParOf" srcId="{6E3B3413-03A9-4F44-A39F-64CBFC62B9A1}" destId="{CF0EFE0F-EE23-4A20-81E1-7CCFE7F10E20}" srcOrd="2" destOrd="0" presId="urn:microsoft.com/office/officeart/2005/8/layout/bProcess4"/>
    <dgm:cxn modelId="{42DFB71F-5E5A-4995-A192-51874FC8F432}" type="presParOf" srcId="{CF0EFE0F-EE23-4A20-81E1-7CCFE7F10E20}" destId="{323FA6E5-DE5D-4304-8FDE-654972887858}" srcOrd="0" destOrd="0" presId="urn:microsoft.com/office/officeart/2005/8/layout/bProcess4"/>
    <dgm:cxn modelId="{8C03C4B0-AAF3-42A7-8FFD-62DF6AABA237}" type="presParOf" srcId="{CF0EFE0F-EE23-4A20-81E1-7CCFE7F10E20}" destId="{1CC1CFB0-E653-4B33-867E-3A23C99F0BDA}" srcOrd="1" destOrd="0" presId="urn:microsoft.com/office/officeart/2005/8/layout/bProcess4"/>
    <dgm:cxn modelId="{3B3E21D0-1DD2-42A8-8E88-0A17D5B3BCBF}" type="presParOf" srcId="{6E3B3413-03A9-4F44-A39F-64CBFC62B9A1}" destId="{DFF1A292-AA20-4302-82BC-53A6A7EB4C8D}" srcOrd="3" destOrd="0" presId="urn:microsoft.com/office/officeart/2005/8/layout/bProcess4"/>
    <dgm:cxn modelId="{6A56D8C5-48F8-47DE-9842-552B02C3C5B2}" type="presParOf" srcId="{6E3B3413-03A9-4F44-A39F-64CBFC62B9A1}" destId="{BA0D4D72-8A01-44B0-A5B0-6ED0FC500E86}" srcOrd="4" destOrd="0" presId="urn:microsoft.com/office/officeart/2005/8/layout/bProcess4"/>
    <dgm:cxn modelId="{221398FA-7EDA-42E2-9A82-CEF8079A952E}" type="presParOf" srcId="{BA0D4D72-8A01-44B0-A5B0-6ED0FC500E86}" destId="{52986271-428E-4179-91AF-277872865A20}" srcOrd="0" destOrd="0" presId="urn:microsoft.com/office/officeart/2005/8/layout/bProcess4"/>
    <dgm:cxn modelId="{5424E3C7-CA6A-4B0A-9957-FE78100927AE}" type="presParOf" srcId="{BA0D4D72-8A01-44B0-A5B0-6ED0FC500E86}" destId="{6EF8270A-06A1-425B-AED0-F32F34A23D8C}" srcOrd="1" destOrd="0" presId="urn:microsoft.com/office/officeart/2005/8/layout/bProcess4"/>
    <dgm:cxn modelId="{7240B8EF-A105-4DA7-97B0-027167B77D93}" type="presParOf" srcId="{6E3B3413-03A9-4F44-A39F-64CBFC62B9A1}" destId="{4701F5C5-9157-46A7-ADFC-878B2DC0DA32}" srcOrd="5" destOrd="0" presId="urn:microsoft.com/office/officeart/2005/8/layout/bProcess4"/>
    <dgm:cxn modelId="{77AB0DCA-2B5D-4718-93DD-06DDF0E1A652}" type="presParOf" srcId="{6E3B3413-03A9-4F44-A39F-64CBFC62B9A1}" destId="{EE4D55CD-41BB-4B07-9D2D-FEDA92F07A01}" srcOrd="6" destOrd="0" presId="urn:microsoft.com/office/officeart/2005/8/layout/bProcess4"/>
    <dgm:cxn modelId="{107EFA07-7798-44BD-8ED0-FE823DC6849C}" type="presParOf" srcId="{EE4D55CD-41BB-4B07-9D2D-FEDA92F07A01}" destId="{710FE81D-A37B-4292-9259-48510586703D}" srcOrd="0" destOrd="0" presId="urn:microsoft.com/office/officeart/2005/8/layout/bProcess4"/>
    <dgm:cxn modelId="{3DA15411-D62B-40BF-B158-069A2B8AD4AB}" type="presParOf" srcId="{EE4D55CD-41BB-4B07-9D2D-FEDA92F07A01}" destId="{CF317879-0D94-429A-830F-F1FA90419EE6}" srcOrd="1" destOrd="0" presId="urn:microsoft.com/office/officeart/2005/8/layout/bProcess4"/>
    <dgm:cxn modelId="{83D0626B-7125-4D0F-A909-4A2C1867A4C4}" type="presParOf" srcId="{6E3B3413-03A9-4F44-A39F-64CBFC62B9A1}" destId="{1897C7B4-D2F9-4FFD-AF4C-90E46FB80EF7}" srcOrd="7" destOrd="0" presId="urn:microsoft.com/office/officeart/2005/8/layout/bProcess4"/>
    <dgm:cxn modelId="{640029CB-F3E1-4EA6-BBD9-5957327341A2}" type="presParOf" srcId="{6E3B3413-03A9-4F44-A39F-64CBFC62B9A1}" destId="{0A9E8996-E554-4F83-BF8F-83E0A69FAB8C}" srcOrd="8" destOrd="0" presId="urn:microsoft.com/office/officeart/2005/8/layout/bProcess4"/>
    <dgm:cxn modelId="{1411F1C7-4452-4750-9AA4-207FE312DEB1}" type="presParOf" srcId="{0A9E8996-E554-4F83-BF8F-83E0A69FAB8C}" destId="{2F4238B6-CF42-4221-939C-E3B4FED90A61}" srcOrd="0" destOrd="0" presId="urn:microsoft.com/office/officeart/2005/8/layout/bProcess4"/>
    <dgm:cxn modelId="{C7769F7B-984D-48D9-83AD-256E9238019C}" type="presParOf" srcId="{0A9E8996-E554-4F83-BF8F-83E0A69FAB8C}" destId="{AB002A3A-9BC9-412A-88DF-C6542E5CE3EB}" srcOrd="1" destOrd="0" presId="urn:microsoft.com/office/officeart/2005/8/layout/bProcess4"/>
    <dgm:cxn modelId="{4C8B3825-87AC-4106-AE32-DBC67F92C72D}" type="presParOf" srcId="{6E3B3413-03A9-4F44-A39F-64CBFC62B9A1}" destId="{6ADBCB7C-35A5-4C21-90D8-C6E3678B12A2}" srcOrd="9" destOrd="0" presId="urn:microsoft.com/office/officeart/2005/8/layout/bProcess4"/>
    <dgm:cxn modelId="{F64AA776-44C5-499A-9416-5952DC573F21}" type="presParOf" srcId="{6E3B3413-03A9-4F44-A39F-64CBFC62B9A1}" destId="{155275B6-79BD-49FD-A5A1-7120D702B0CB}" srcOrd="10" destOrd="0" presId="urn:microsoft.com/office/officeart/2005/8/layout/bProcess4"/>
    <dgm:cxn modelId="{AA1D2FF6-AA62-422A-BA0D-D54E60014BC4}" type="presParOf" srcId="{155275B6-79BD-49FD-A5A1-7120D702B0CB}" destId="{186208E9-E9A4-40E1-A0F8-455BFD43E07F}" srcOrd="0" destOrd="0" presId="urn:microsoft.com/office/officeart/2005/8/layout/bProcess4"/>
    <dgm:cxn modelId="{A2D25D41-5EEC-41C4-A9F6-F2312A9D9CEA}" type="presParOf" srcId="{155275B6-79BD-49FD-A5A1-7120D702B0CB}" destId="{1E410D49-B5D3-4983-A256-F64FFFED4332}" srcOrd="1" destOrd="0" presId="urn:microsoft.com/office/officeart/2005/8/layout/bProcess4"/>
    <dgm:cxn modelId="{DEFF1717-1FE3-4E20-A224-CCD5C33D6705}" type="presParOf" srcId="{6E3B3413-03A9-4F44-A39F-64CBFC62B9A1}" destId="{26144DE1-94D9-403B-AE27-4F1EDDA0188A}" srcOrd="11" destOrd="0" presId="urn:microsoft.com/office/officeart/2005/8/layout/bProcess4"/>
    <dgm:cxn modelId="{F761FFA1-480B-4CA6-ADB0-B3C63CFA2A68}" type="presParOf" srcId="{6E3B3413-03A9-4F44-A39F-64CBFC62B9A1}" destId="{B837D2FF-EC36-4C21-B6D2-480242D8A8F5}" srcOrd="12" destOrd="0" presId="urn:microsoft.com/office/officeart/2005/8/layout/bProcess4"/>
    <dgm:cxn modelId="{EBDA5C3E-349B-4ED0-B946-BDCC7CE2084F}" type="presParOf" srcId="{B837D2FF-EC36-4C21-B6D2-480242D8A8F5}" destId="{D3DA2954-33EA-41DD-91CB-58BAC173ADB5}" srcOrd="0" destOrd="0" presId="urn:microsoft.com/office/officeart/2005/8/layout/bProcess4"/>
    <dgm:cxn modelId="{37CEFC0B-B2E5-42C7-9905-330FE3D59246}" type="presParOf" srcId="{B837D2FF-EC36-4C21-B6D2-480242D8A8F5}" destId="{7B59CDBD-8155-467F-822E-D2DFD0B92785}" srcOrd="1" destOrd="0" presId="urn:microsoft.com/office/officeart/2005/8/layout/bProcess4"/>
    <dgm:cxn modelId="{4DA04DA3-1BAE-4055-B236-0873191C9840}" type="presParOf" srcId="{6E3B3413-03A9-4F44-A39F-64CBFC62B9A1}" destId="{50E47D1F-88EE-4F62-8B9B-4DDA5044F373}" srcOrd="13" destOrd="0" presId="urn:microsoft.com/office/officeart/2005/8/layout/bProcess4"/>
    <dgm:cxn modelId="{567C1734-D97D-4005-B467-2B8F162303CA}" type="presParOf" srcId="{6E3B3413-03A9-4F44-A39F-64CBFC62B9A1}" destId="{A9A9B9C6-FB60-410C-B6D6-940D674E53D8}" srcOrd="14" destOrd="0" presId="urn:microsoft.com/office/officeart/2005/8/layout/bProcess4"/>
    <dgm:cxn modelId="{9FC067DD-5FEF-40AB-90BD-DE497C2810EC}" type="presParOf" srcId="{A9A9B9C6-FB60-410C-B6D6-940D674E53D8}" destId="{8F128A61-E24E-4955-9721-3FCF938B7070}" srcOrd="0" destOrd="0" presId="urn:microsoft.com/office/officeart/2005/8/layout/bProcess4"/>
    <dgm:cxn modelId="{3C17CD1C-8383-4873-AA3B-6B53A8F80F6E}" type="presParOf" srcId="{A9A9B9C6-FB60-410C-B6D6-940D674E53D8}" destId="{80F4C872-CA58-4CB4-8909-71C3C58A8407}" srcOrd="1" destOrd="0" presId="urn:microsoft.com/office/officeart/2005/8/layout/bProcess4"/>
    <dgm:cxn modelId="{1C447510-5999-4ED8-A0C9-490AA39915B3}" type="presParOf" srcId="{6E3B3413-03A9-4F44-A39F-64CBFC62B9A1}" destId="{9D099607-0CFE-403D-9FEA-43ACB4A1C065}" srcOrd="15" destOrd="0" presId="urn:microsoft.com/office/officeart/2005/8/layout/bProcess4"/>
    <dgm:cxn modelId="{F507E80C-E718-4181-A140-D8E114691E30}" type="presParOf" srcId="{6E3B3413-03A9-4F44-A39F-64CBFC62B9A1}" destId="{E998423B-3523-48F1-B189-775C9B978DBC}" srcOrd="16" destOrd="0" presId="urn:microsoft.com/office/officeart/2005/8/layout/bProcess4"/>
    <dgm:cxn modelId="{E19B7F27-65DA-4A63-902F-B6B7F6EC49D1}" type="presParOf" srcId="{E998423B-3523-48F1-B189-775C9B978DBC}" destId="{B66496BC-506B-45B1-B364-D23A410878BB}" srcOrd="0" destOrd="0" presId="urn:microsoft.com/office/officeart/2005/8/layout/bProcess4"/>
    <dgm:cxn modelId="{14DACDA6-8170-4092-8C9C-97A5A010593D}" type="presParOf" srcId="{E998423B-3523-48F1-B189-775C9B978DBC}" destId="{D57644B3-4A6A-4F46-8B95-FC0849AB8DA5}" srcOrd="1" destOrd="0" presId="urn:microsoft.com/office/officeart/2005/8/layout/bProcess4"/>
    <dgm:cxn modelId="{73394074-0940-4FB0-8BC1-68912F1830D1}" type="presParOf" srcId="{6E3B3413-03A9-4F44-A39F-64CBFC62B9A1}" destId="{DDCF0BE3-EF62-4B4A-9C33-4C6D8579A47A}" srcOrd="17" destOrd="0" presId="urn:microsoft.com/office/officeart/2005/8/layout/bProcess4"/>
    <dgm:cxn modelId="{CFB2F7B8-D898-487E-B2AD-4136321E0CDA}" type="presParOf" srcId="{6E3B3413-03A9-4F44-A39F-64CBFC62B9A1}" destId="{DF99F67C-00E2-4C15-9C5F-A63E12948209}" srcOrd="18" destOrd="0" presId="urn:microsoft.com/office/officeart/2005/8/layout/bProcess4"/>
    <dgm:cxn modelId="{6720E10A-4F7E-4D22-9C10-91230D62A65E}" type="presParOf" srcId="{DF99F67C-00E2-4C15-9C5F-A63E12948209}" destId="{5D0F36B2-5CA6-453B-8F9E-0068A01DCABB}" srcOrd="0" destOrd="0" presId="urn:microsoft.com/office/officeart/2005/8/layout/bProcess4"/>
    <dgm:cxn modelId="{D299D5B9-12BD-4135-AA2D-F4E39447FBDA}" type="presParOf" srcId="{DF99F67C-00E2-4C15-9C5F-A63E12948209}" destId="{6D049B40-067B-4F74-AFDC-A0A330728A64}" srcOrd="1" destOrd="0" presId="urn:microsoft.com/office/officeart/2005/8/layout/bProcess4"/>
    <dgm:cxn modelId="{6AE9E8AD-85B7-46FA-B637-90BF90860505}" type="presParOf" srcId="{6E3B3413-03A9-4F44-A39F-64CBFC62B9A1}" destId="{81C428C6-7F23-482E-AD7C-EF16D1DE502E}" srcOrd="19" destOrd="0" presId="urn:microsoft.com/office/officeart/2005/8/layout/bProcess4"/>
    <dgm:cxn modelId="{CFB607B1-FCA1-437B-853B-0436FD6F7882}" type="presParOf" srcId="{6E3B3413-03A9-4F44-A39F-64CBFC62B9A1}" destId="{4D7E7EDB-2C30-4F2F-B24C-DFDD35F18EFE}" srcOrd="20" destOrd="0" presId="urn:microsoft.com/office/officeart/2005/8/layout/bProcess4"/>
    <dgm:cxn modelId="{B274663B-71F0-43B3-A035-1AF8A40ED0B1}" type="presParOf" srcId="{4D7E7EDB-2C30-4F2F-B24C-DFDD35F18EFE}" destId="{9A9248D0-7D4C-4257-A860-7FCF666605E5}" srcOrd="0" destOrd="0" presId="urn:microsoft.com/office/officeart/2005/8/layout/bProcess4"/>
    <dgm:cxn modelId="{026DC394-7EF0-42F5-8313-1CB72773F1EB}" type="presParOf" srcId="{4D7E7EDB-2C30-4F2F-B24C-DFDD35F18EFE}" destId="{F1D16A9D-0D01-4CD8-AA01-B7E8DC551108}" srcOrd="1" destOrd="0" presId="urn:microsoft.com/office/officeart/2005/8/layout/bProcess4"/>
    <dgm:cxn modelId="{3AE0566F-BC63-486D-81D3-25FFFF89ABB9}" type="presParOf" srcId="{6E3B3413-03A9-4F44-A39F-64CBFC62B9A1}" destId="{87FB2378-E02B-4AA0-ADED-520695A10CC6}" srcOrd="21" destOrd="0" presId="urn:microsoft.com/office/officeart/2005/8/layout/bProcess4"/>
    <dgm:cxn modelId="{106897C5-6C2D-43FF-AA44-55CD4470CE66}" type="presParOf" srcId="{6E3B3413-03A9-4F44-A39F-64CBFC62B9A1}" destId="{84C9969C-685F-4B91-B366-A4244FC9C638}" srcOrd="22" destOrd="0" presId="urn:microsoft.com/office/officeart/2005/8/layout/bProcess4"/>
    <dgm:cxn modelId="{F913C3ED-9B01-4722-B265-BAB4DE0E4857}" type="presParOf" srcId="{84C9969C-685F-4B91-B366-A4244FC9C638}" destId="{B1513499-B520-4512-81D3-C119FD52D2BA}" srcOrd="0" destOrd="0" presId="urn:microsoft.com/office/officeart/2005/8/layout/bProcess4"/>
    <dgm:cxn modelId="{F3B0BCC6-14EB-4E08-A262-F6294A544EF8}" type="presParOf" srcId="{84C9969C-685F-4B91-B366-A4244FC9C638}" destId="{B75099DE-6F2F-4783-8654-B72B1F8A3FA1}"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6C17BA-8D90-4974-B031-2ED7D67368C3}" type="doc">
      <dgm:prSet loTypeId="urn:microsoft.com/office/officeart/2008/layout/AscendingPictureAccentProcess" loCatId="picture" qsTypeId="urn:microsoft.com/office/officeart/2005/8/quickstyle/simple1" qsCatId="simple" csTypeId="urn:microsoft.com/office/officeart/2005/8/colors/colorful4" csCatId="colorful" phldr="1"/>
      <dgm:spPr/>
      <dgm:t>
        <a:bodyPr/>
        <a:lstStyle/>
        <a:p>
          <a:endParaRPr lang="tr-TR"/>
        </a:p>
      </dgm:t>
    </dgm:pt>
    <dgm:pt modelId="{C0B10D3D-006D-4484-A313-51031F00059D}">
      <dgm:prSet phldrT="[Metin]" custT="1"/>
      <dgm:spPr/>
      <dgm:t>
        <a:bodyPr/>
        <a:lstStyle/>
        <a:p>
          <a:pPr algn="ctr"/>
          <a:r>
            <a:rPr lang="tr-TR" sz="1800" b="1" dirty="0" smtClean="0">
              <a:latin typeface="+mn-lt"/>
              <a:ea typeface="+mn-ea"/>
              <a:cs typeface="+mn-cs"/>
            </a:rPr>
            <a:t>SALDIRI ÇOK KORUMA ŞART...</a:t>
          </a:r>
          <a:endParaRPr lang="tr-TR" sz="1800" dirty="0">
            <a:latin typeface="+mn-lt"/>
          </a:endParaRPr>
        </a:p>
      </dgm:t>
    </dgm:pt>
    <dgm:pt modelId="{B5D5D654-3BE7-45D9-AE36-E1CE82A36412}" type="parTrans" cxnId="{2EF3E53F-0547-462D-8E86-9E73C2B5883A}">
      <dgm:prSet/>
      <dgm:spPr/>
      <dgm:t>
        <a:bodyPr/>
        <a:lstStyle/>
        <a:p>
          <a:pPr algn="ctr"/>
          <a:endParaRPr lang="tr-TR" sz="1400">
            <a:latin typeface="+mn-lt"/>
          </a:endParaRPr>
        </a:p>
      </dgm:t>
    </dgm:pt>
    <dgm:pt modelId="{2CF28A85-C9A2-4730-A3A4-F65BAA7141B7}" type="sibTrans" cxnId="{2EF3E53F-0547-462D-8E86-9E73C2B5883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pPr algn="ctr"/>
          <a:endParaRPr lang="tr-TR" sz="1400">
            <a:latin typeface="+mn-lt"/>
          </a:endParaRPr>
        </a:p>
      </dgm:t>
    </dgm:pt>
    <dgm:pt modelId="{F2F87BCF-DD30-469A-BF8B-8731012EBFBF}">
      <dgm:prSet phldrT="[Metin]" custT="1"/>
      <dgm:spPr/>
      <dgm:t>
        <a:bodyPr/>
        <a:lstStyle/>
        <a:p>
          <a:pPr algn="ctr"/>
          <a:r>
            <a:rPr lang="tr-TR" sz="1800" b="1" dirty="0" smtClean="0">
              <a:latin typeface="+mn-lt"/>
            </a:rPr>
            <a:t>RAHATSIZSAN</a:t>
          </a:r>
          <a:r>
            <a:rPr lang="tr-TR" sz="2000" b="1" dirty="0" smtClean="0">
              <a:latin typeface="+mn-lt"/>
            </a:rPr>
            <a:t> SÖYLE!</a:t>
          </a:r>
        </a:p>
        <a:p>
          <a:pPr algn="ctr"/>
          <a:r>
            <a:rPr lang="tr-TR" sz="2000" b="1" dirty="0" smtClean="0">
              <a:latin typeface="+mn-lt"/>
              <a:hlinkClick xmlns:r="http://schemas.openxmlformats.org/officeDocument/2006/relationships" r:id="rId2"/>
            </a:rPr>
            <a:t>http://ihbarweb.org.tr</a:t>
          </a:r>
          <a:endParaRPr lang="tr-TR" sz="2000" dirty="0">
            <a:latin typeface="+mn-lt"/>
          </a:endParaRPr>
        </a:p>
      </dgm:t>
    </dgm:pt>
    <dgm:pt modelId="{69B826F5-1887-434B-9A8F-64B3D807384E}" type="parTrans" cxnId="{5143825D-6B15-4D9E-983F-10FA39E73B9B}">
      <dgm:prSet/>
      <dgm:spPr/>
      <dgm:t>
        <a:bodyPr/>
        <a:lstStyle/>
        <a:p>
          <a:pPr algn="ctr"/>
          <a:endParaRPr lang="tr-TR" sz="1400">
            <a:latin typeface="+mn-lt"/>
          </a:endParaRPr>
        </a:p>
      </dgm:t>
    </dgm:pt>
    <dgm:pt modelId="{5CC437C2-F51F-4055-997A-C54C9DF08D81}" type="sibTrans" cxnId="{5143825D-6B15-4D9E-983F-10FA39E73B9B}">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t>
        <a:bodyPr/>
        <a:lstStyle/>
        <a:p>
          <a:pPr algn="ctr"/>
          <a:endParaRPr lang="tr-TR" sz="1400">
            <a:latin typeface="+mn-lt"/>
          </a:endParaRPr>
        </a:p>
      </dgm:t>
    </dgm:pt>
    <dgm:pt modelId="{013E98AE-E1ED-4CC6-B18E-C9EE2F19842D}">
      <dgm:prSet custT="1"/>
      <dgm:spPr/>
      <dgm:t>
        <a:bodyPr/>
        <a:lstStyle/>
        <a:p>
          <a:pPr algn="ctr"/>
          <a:r>
            <a:rPr lang="tr-TR" sz="1800" b="1" dirty="0" smtClean="0">
              <a:latin typeface="+mn-lt"/>
              <a:ea typeface="+mn-ea"/>
              <a:cs typeface="+mn-cs"/>
            </a:rPr>
            <a:t>HER MEVSİM ŞİFRE </a:t>
          </a:r>
          <a:r>
            <a:rPr lang="tr-TR" sz="1600" b="1" dirty="0" smtClean="0">
              <a:latin typeface="+mn-lt"/>
              <a:ea typeface="+mn-ea"/>
              <a:cs typeface="+mn-cs"/>
            </a:rPr>
            <a:t>DEĞİŞTİR</a:t>
          </a:r>
          <a:endParaRPr lang="tr-TR" sz="1800" dirty="0">
            <a:latin typeface="+mn-lt"/>
          </a:endParaRPr>
        </a:p>
      </dgm:t>
    </dgm:pt>
    <dgm:pt modelId="{C9CCD8AF-25C5-4B0F-83EF-759FF654F543}" type="parTrans" cxnId="{E1F69738-4BA0-48E1-9B0E-5BC7B910C2E5}">
      <dgm:prSet/>
      <dgm:spPr/>
      <dgm:t>
        <a:bodyPr/>
        <a:lstStyle/>
        <a:p>
          <a:pPr algn="ctr"/>
          <a:endParaRPr lang="tr-TR" sz="1400">
            <a:latin typeface="+mn-lt"/>
          </a:endParaRPr>
        </a:p>
      </dgm:t>
    </dgm:pt>
    <dgm:pt modelId="{4DD93148-DC12-42C5-BCC7-1EAB4313CCB4}" type="sibTrans" cxnId="{E1F69738-4BA0-48E1-9B0E-5BC7B910C2E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pPr algn="ctr"/>
          <a:endParaRPr lang="tr-TR" sz="1400">
            <a:latin typeface="+mn-lt"/>
          </a:endParaRPr>
        </a:p>
      </dgm:t>
    </dgm:pt>
    <dgm:pt modelId="{EC4A6B9F-5D8D-444D-8AFB-0851F42B12A5}" type="pres">
      <dgm:prSet presAssocID="{826C17BA-8D90-4974-B031-2ED7D67368C3}" presName="Name0" presStyleCnt="0">
        <dgm:presLayoutVars>
          <dgm:chMax val="7"/>
          <dgm:chPref val="7"/>
          <dgm:dir/>
        </dgm:presLayoutVars>
      </dgm:prSet>
      <dgm:spPr/>
      <dgm:t>
        <a:bodyPr/>
        <a:lstStyle/>
        <a:p>
          <a:endParaRPr lang="tr-TR"/>
        </a:p>
      </dgm:t>
    </dgm:pt>
    <dgm:pt modelId="{775A7E5D-132F-443A-A8FF-101B2BE18EB4}" type="pres">
      <dgm:prSet presAssocID="{826C17BA-8D90-4974-B031-2ED7D67368C3}" presName="dot1" presStyleLbl="alignNode1" presStyleIdx="0" presStyleCnt="12"/>
      <dgm:spPr/>
    </dgm:pt>
    <dgm:pt modelId="{862C5DBF-DAA7-4D61-AD2D-9BEDE3F33237}" type="pres">
      <dgm:prSet presAssocID="{826C17BA-8D90-4974-B031-2ED7D67368C3}" presName="dot2" presStyleLbl="alignNode1" presStyleIdx="1" presStyleCnt="12"/>
      <dgm:spPr/>
    </dgm:pt>
    <dgm:pt modelId="{C67C25E2-AC95-43AA-B180-40E2385143D9}" type="pres">
      <dgm:prSet presAssocID="{826C17BA-8D90-4974-B031-2ED7D67368C3}" presName="dot3" presStyleLbl="alignNode1" presStyleIdx="2" presStyleCnt="12"/>
      <dgm:spPr/>
    </dgm:pt>
    <dgm:pt modelId="{C92FB00B-EE72-4A6D-9DBD-4234072FD88E}" type="pres">
      <dgm:prSet presAssocID="{826C17BA-8D90-4974-B031-2ED7D67368C3}" presName="dot4" presStyleLbl="alignNode1" presStyleIdx="3" presStyleCnt="12"/>
      <dgm:spPr/>
    </dgm:pt>
    <dgm:pt modelId="{0E0D5133-FA73-4439-B050-576290556915}" type="pres">
      <dgm:prSet presAssocID="{826C17BA-8D90-4974-B031-2ED7D67368C3}" presName="dot5" presStyleLbl="alignNode1" presStyleIdx="4" presStyleCnt="12"/>
      <dgm:spPr/>
    </dgm:pt>
    <dgm:pt modelId="{E9BFBF0C-9AC0-49D8-BC23-5265FE937CA0}" type="pres">
      <dgm:prSet presAssocID="{826C17BA-8D90-4974-B031-2ED7D67368C3}" presName="dotArrow1" presStyleLbl="alignNode1" presStyleIdx="5" presStyleCnt="12"/>
      <dgm:spPr/>
    </dgm:pt>
    <dgm:pt modelId="{1E03BB9B-09D1-4790-A624-AB34C22B8284}" type="pres">
      <dgm:prSet presAssocID="{826C17BA-8D90-4974-B031-2ED7D67368C3}" presName="dotArrow2" presStyleLbl="alignNode1" presStyleIdx="6" presStyleCnt="12"/>
      <dgm:spPr/>
    </dgm:pt>
    <dgm:pt modelId="{573B60BA-074C-4CB7-8B66-86FB000B355D}" type="pres">
      <dgm:prSet presAssocID="{826C17BA-8D90-4974-B031-2ED7D67368C3}" presName="dotArrow3" presStyleLbl="alignNode1" presStyleIdx="7" presStyleCnt="12"/>
      <dgm:spPr/>
    </dgm:pt>
    <dgm:pt modelId="{DBD08562-1B60-4ACF-ADB4-C7B0DEA0ECDD}" type="pres">
      <dgm:prSet presAssocID="{826C17BA-8D90-4974-B031-2ED7D67368C3}" presName="dotArrow4" presStyleLbl="alignNode1" presStyleIdx="8" presStyleCnt="12"/>
      <dgm:spPr/>
    </dgm:pt>
    <dgm:pt modelId="{0C4FB733-8E27-4C1B-8409-F1C99AF89126}" type="pres">
      <dgm:prSet presAssocID="{826C17BA-8D90-4974-B031-2ED7D67368C3}" presName="dotArrow5" presStyleLbl="alignNode1" presStyleIdx="9" presStyleCnt="12"/>
      <dgm:spPr/>
    </dgm:pt>
    <dgm:pt modelId="{19983B61-FF1B-40CF-8561-B303675E2109}" type="pres">
      <dgm:prSet presAssocID="{826C17BA-8D90-4974-B031-2ED7D67368C3}" presName="dotArrow6" presStyleLbl="alignNode1" presStyleIdx="10" presStyleCnt="12"/>
      <dgm:spPr/>
    </dgm:pt>
    <dgm:pt modelId="{CD4E321A-709E-44E1-873B-501F5E9DC781}" type="pres">
      <dgm:prSet presAssocID="{826C17BA-8D90-4974-B031-2ED7D67368C3}" presName="dotArrow7" presStyleLbl="alignNode1" presStyleIdx="11" presStyleCnt="12"/>
      <dgm:spPr/>
    </dgm:pt>
    <dgm:pt modelId="{BFD97DEF-8507-4B35-9A8B-493D22420D09}" type="pres">
      <dgm:prSet presAssocID="{C0B10D3D-006D-4484-A313-51031F00059D}" presName="parTx1" presStyleLbl="node1" presStyleIdx="0" presStyleCnt="3"/>
      <dgm:spPr/>
      <dgm:t>
        <a:bodyPr/>
        <a:lstStyle/>
        <a:p>
          <a:endParaRPr lang="tr-TR"/>
        </a:p>
      </dgm:t>
    </dgm:pt>
    <dgm:pt modelId="{BCD3D9AF-2E9D-49FA-AEE8-CA08D61EE936}" type="pres">
      <dgm:prSet presAssocID="{2CF28A85-C9A2-4730-A3A4-F65BAA7141B7}" presName="picture1" presStyleCnt="0"/>
      <dgm:spPr/>
    </dgm:pt>
    <dgm:pt modelId="{DA8D640A-05C2-4B17-8054-0A4ED295BDCD}" type="pres">
      <dgm:prSet presAssocID="{2CF28A85-C9A2-4730-A3A4-F65BAA7141B7}" presName="imageRepeatNode" presStyleLbl="fgImgPlace1" presStyleIdx="0" presStyleCnt="3"/>
      <dgm:spPr/>
      <dgm:t>
        <a:bodyPr/>
        <a:lstStyle/>
        <a:p>
          <a:endParaRPr lang="tr-TR"/>
        </a:p>
      </dgm:t>
    </dgm:pt>
    <dgm:pt modelId="{93255368-5F2A-4DFD-A6C0-DFDC837956DA}" type="pres">
      <dgm:prSet presAssocID="{F2F87BCF-DD30-469A-BF8B-8731012EBFBF}" presName="parTx2" presStyleLbl="node1" presStyleIdx="1" presStyleCnt="3"/>
      <dgm:spPr/>
      <dgm:t>
        <a:bodyPr/>
        <a:lstStyle/>
        <a:p>
          <a:endParaRPr lang="tr-TR"/>
        </a:p>
      </dgm:t>
    </dgm:pt>
    <dgm:pt modelId="{21D33A4B-181F-4196-BD17-E2D77E4FF19F}" type="pres">
      <dgm:prSet presAssocID="{5CC437C2-F51F-4055-997A-C54C9DF08D81}" presName="picture2" presStyleCnt="0"/>
      <dgm:spPr/>
    </dgm:pt>
    <dgm:pt modelId="{1CD7353B-F064-41F4-A66A-FCF638C16457}" type="pres">
      <dgm:prSet presAssocID="{5CC437C2-F51F-4055-997A-C54C9DF08D81}" presName="imageRepeatNode" presStyleLbl="fgImgPlace1" presStyleIdx="1" presStyleCnt="3"/>
      <dgm:spPr/>
      <dgm:t>
        <a:bodyPr/>
        <a:lstStyle/>
        <a:p>
          <a:endParaRPr lang="tr-TR"/>
        </a:p>
      </dgm:t>
    </dgm:pt>
    <dgm:pt modelId="{54FDEEE0-410B-44DF-A957-6BB794A6730B}" type="pres">
      <dgm:prSet presAssocID="{013E98AE-E1ED-4CC6-B18E-C9EE2F19842D}" presName="parTx3" presStyleLbl="node1" presStyleIdx="2" presStyleCnt="3"/>
      <dgm:spPr/>
      <dgm:t>
        <a:bodyPr/>
        <a:lstStyle/>
        <a:p>
          <a:endParaRPr lang="tr-TR"/>
        </a:p>
      </dgm:t>
    </dgm:pt>
    <dgm:pt modelId="{700D72C4-227C-4ACA-96E5-415936AFE1B1}" type="pres">
      <dgm:prSet presAssocID="{4DD93148-DC12-42C5-BCC7-1EAB4313CCB4}" presName="picture3" presStyleCnt="0"/>
      <dgm:spPr/>
    </dgm:pt>
    <dgm:pt modelId="{C608AE1D-167E-49A1-8DB0-2307E8F9FB7C}" type="pres">
      <dgm:prSet presAssocID="{4DD93148-DC12-42C5-BCC7-1EAB4313CCB4}" presName="imageRepeatNode" presStyleLbl="fgImgPlace1" presStyleIdx="2" presStyleCnt="3"/>
      <dgm:spPr/>
      <dgm:t>
        <a:bodyPr/>
        <a:lstStyle/>
        <a:p>
          <a:endParaRPr lang="tr-TR"/>
        </a:p>
      </dgm:t>
    </dgm:pt>
  </dgm:ptLst>
  <dgm:cxnLst>
    <dgm:cxn modelId="{1077FBCE-7CA0-4BE1-A829-3C703943367D}" type="presOf" srcId="{F2F87BCF-DD30-469A-BF8B-8731012EBFBF}" destId="{93255368-5F2A-4DFD-A6C0-DFDC837956DA}" srcOrd="0" destOrd="0" presId="urn:microsoft.com/office/officeart/2008/layout/AscendingPictureAccentProcess"/>
    <dgm:cxn modelId="{7187D7C2-06A5-445F-BEAC-76388FFCE5C8}" type="presOf" srcId="{C0B10D3D-006D-4484-A313-51031F00059D}" destId="{BFD97DEF-8507-4B35-9A8B-493D22420D09}" srcOrd="0" destOrd="0" presId="urn:microsoft.com/office/officeart/2008/layout/AscendingPictureAccentProcess"/>
    <dgm:cxn modelId="{33514CA0-AB79-42D7-B85A-65B2A26FDF37}" type="presOf" srcId="{2CF28A85-C9A2-4730-A3A4-F65BAA7141B7}" destId="{DA8D640A-05C2-4B17-8054-0A4ED295BDCD}" srcOrd="0" destOrd="0" presId="urn:microsoft.com/office/officeart/2008/layout/AscendingPictureAccentProcess"/>
    <dgm:cxn modelId="{0D0E0D6E-31EE-42AE-AB6B-953470EEB119}" type="presOf" srcId="{5CC437C2-F51F-4055-997A-C54C9DF08D81}" destId="{1CD7353B-F064-41F4-A66A-FCF638C16457}" srcOrd="0" destOrd="0" presId="urn:microsoft.com/office/officeart/2008/layout/AscendingPictureAccentProcess"/>
    <dgm:cxn modelId="{0A5FE13C-6D11-4254-B5DE-4DECA0A94E28}" type="presOf" srcId="{4DD93148-DC12-42C5-BCC7-1EAB4313CCB4}" destId="{C608AE1D-167E-49A1-8DB0-2307E8F9FB7C}" srcOrd="0" destOrd="0" presId="urn:microsoft.com/office/officeart/2008/layout/AscendingPictureAccentProcess"/>
    <dgm:cxn modelId="{E1F69738-4BA0-48E1-9B0E-5BC7B910C2E5}" srcId="{826C17BA-8D90-4974-B031-2ED7D67368C3}" destId="{013E98AE-E1ED-4CC6-B18E-C9EE2F19842D}" srcOrd="2" destOrd="0" parTransId="{C9CCD8AF-25C5-4B0F-83EF-759FF654F543}" sibTransId="{4DD93148-DC12-42C5-BCC7-1EAB4313CCB4}"/>
    <dgm:cxn modelId="{AD8F2AFD-341A-442A-82D6-FE8846305F24}" type="presOf" srcId="{013E98AE-E1ED-4CC6-B18E-C9EE2F19842D}" destId="{54FDEEE0-410B-44DF-A957-6BB794A6730B}" srcOrd="0" destOrd="0" presId="urn:microsoft.com/office/officeart/2008/layout/AscendingPictureAccentProcess"/>
    <dgm:cxn modelId="{9247DAB2-3E46-4A77-8B9A-DCB0F8ED4692}" type="presOf" srcId="{826C17BA-8D90-4974-B031-2ED7D67368C3}" destId="{EC4A6B9F-5D8D-444D-8AFB-0851F42B12A5}" srcOrd="0" destOrd="0" presId="urn:microsoft.com/office/officeart/2008/layout/AscendingPictureAccentProcess"/>
    <dgm:cxn modelId="{5143825D-6B15-4D9E-983F-10FA39E73B9B}" srcId="{826C17BA-8D90-4974-B031-2ED7D67368C3}" destId="{F2F87BCF-DD30-469A-BF8B-8731012EBFBF}" srcOrd="1" destOrd="0" parTransId="{69B826F5-1887-434B-9A8F-64B3D807384E}" sibTransId="{5CC437C2-F51F-4055-997A-C54C9DF08D81}"/>
    <dgm:cxn modelId="{2EF3E53F-0547-462D-8E86-9E73C2B5883A}" srcId="{826C17BA-8D90-4974-B031-2ED7D67368C3}" destId="{C0B10D3D-006D-4484-A313-51031F00059D}" srcOrd="0" destOrd="0" parTransId="{B5D5D654-3BE7-45D9-AE36-E1CE82A36412}" sibTransId="{2CF28A85-C9A2-4730-A3A4-F65BAA7141B7}"/>
    <dgm:cxn modelId="{8410F55E-61E5-4B2C-9DB7-0216C235B8CE}" type="presParOf" srcId="{EC4A6B9F-5D8D-444D-8AFB-0851F42B12A5}" destId="{775A7E5D-132F-443A-A8FF-101B2BE18EB4}" srcOrd="0" destOrd="0" presId="urn:microsoft.com/office/officeart/2008/layout/AscendingPictureAccentProcess"/>
    <dgm:cxn modelId="{4CCE5B54-FBC9-4D45-8A37-60CF69A14738}" type="presParOf" srcId="{EC4A6B9F-5D8D-444D-8AFB-0851F42B12A5}" destId="{862C5DBF-DAA7-4D61-AD2D-9BEDE3F33237}" srcOrd="1" destOrd="0" presId="urn:microsoft.com/office/officeart/2008/layout/AscendingPictureAccentProcess"/>
    <dgm:cxn modelId="{EB322872-0D26-49A8-8AE6-8CA2F03D1606}" type="presParOf" srcId="{EC4A6B9F-5D8D-444D-8AFB-0851F42B12A5}" destId="{C67C25E2-AC95-43AA-B180-40E2385143D9}" srcOrd="2" destOrd="0" presId="urn:microsoft.com/office/officeart/2008/layout/AscendingPictureAccentProcess"/>
    <dgm:cxn modelId="{521BF8FB-B025-4EE1-B4F0-5C2EA39DFBC0}" type="presParOf" srcId="{EC4A6B9F-5D8D-444D-8AFB-0851F42B12A5}" destId="{C92FB00B-EE72-4A6D-9DBD-4234072FD88E}" srcOrd="3" destOrd="0" presId="urn:microsoft.com/office/officeart/2008/layout/AscendingPictureAccentProcess"/>
    <dgm:cxn modelId="{6555D4AD-5EAC-4C12-BBA4-40313C8802A2}" type="presParOf" srcId="{EC4A6B9F-5D8D-444D-8AFB-0851F42B12A5}" destId="{0E0D5133-FA73-4439-B050-576290556915}" srcOrd="4" destOrd="0" presId="urn:microsoft.com/office/officeart/2008/layout/AscendingPictureAccentProcess"/>
    <dgm:cxn modelId="{353D59C1-48F2-4231-B2D2-9EFC8822E382}" type="presParOf" srcId="{EC4A6B9F-5D8D-444D-8AFB-0851F42B12A5}" destId="{E9BFBF0C-9AC0-49D8-BC23-5265FE937CA0}" srcOrd="5" destOrd="0" presId="urn:microsoft.com/office/officeart/2008/layout/AscendingPictureAccentProcess"/>
    <dgm:cxn modelId="{9AED9B28-407F-4EBF-8040-F93B6A31F5BE}" type="presParOf" srcId="{EC4A6B9F-5D8D-444D-8AFB-0851F42B12A5}" destId="{1E03BB9B-09D1-4790-A624-AB34C22B8284}" srcOrd="6" destOrd="0" presId="urn:microsoft.com/office/officeart/2008/layout/AscendingPictureAccentProcess"/>
    <dgm:cxn modelId="{8F9085B4-927C-4E8B-BF72-8123BF1670F7}" type="presParOf" srcId="{EC4A6B9F-5D8D-444D-8AFB-0851F42B12A5}" destId="{573B60BA-074C-4CB7-8B66-86FB000B355D}" srcOrd="7" destOrd="0" presId="urn:microsoft.com/office/officeart/2008/layout/AscendingPictureAccentProcess"/>
    <dgm:cxn modelId="{DED02DB1-B286-4E1F-8ED1-33A68B5CD2BB}" type="presParOf" srcId="{EC4A6B9F-5D8D-444D-8AFB-0851F42B12A5}" destId="{DBD08562-1B60-4ACF-ADB4-C7B0DEA0ECDD}" srcOrd="8" destOrd="0" presId="urn:microsoft.com/office/officeart/2008/layout/AscendingPictureAccentProcess"/>
    <dgm:cxn modelId="{AEF9A25E-385F-41FF-9313-52C83C2529CC}" type="presParOf" srcId="{EC4A6B9F-5D8D-444D-8AFB-0851F42B12A5}" destId="{0C4FB733-8E27-4C1B-8409-F1C99AF89126}" srcOrd="9" destOrd="0" presId="urn:microsoft.com/office/officeart/2008/layout/AscendingPictureAccentProcess"/>
    <dgm:cxn modelId="{45772CAB-C2C3-488C-817A-3C14FF4BEAE7}" type="presParOf" srcId="{EC4A6B9F-5D8D-444D-8AFB-0851F42B12A5}" destId="{19983B61-FF1B-40CF-8561-B303675E2109}" srcOrd="10" destOrd="0" presId="urn:microsoft.com/office/officeart/2008/layout/AscendingPictureAccentProcess"/>
    <dgm:cxn modelId="{5B9889DE-F2E0-4A51-B3EC-294E98E0A820}" type="presParOf" srcId="{EC4A6B9F-5D8D-444D-8AFB-0851F42B12A5}" destId="{CD4E321A-709E-44E1-873B-501F5E9DC781}" srcOrd="11" destOrd="0" presId="urn:microsoft.com/office/officeart/2008/layout/AscendingPictureAccentProcess"/>
    <dgm:cxn modelId="{A2A1B4B4-6E0F-41F9-920A-B999914E4F92}" type="presParOf" srcId="{EC4A6B9F-5D8D-444D-8AFB-0851F42B12A5}" destId="{BFD97DEF-8507-4B35-9A8B-493D22420D09}" srcOrd="12" destOrd="0" presId="urn:microsoft.com/office/officeart/2008/layout/AscendingPictureAccentProcess"/>
    <dgm:cxn modelId="{83C2990A-0035-4CF3-AD64-E1F6FA6083A4}" type="presParOf" srcId="{EC4A6B9F-5D8D-444D-8AFB-0851F42B12A5}" destId="{BCD3D9AF-2E9D-49FA-AEE8-CA08D61EE936}" srcOrd="13" destOrd="0" presId="urn:microsoft.com/office/officeart/2008/layout/AscendingPictureAccentProcess"/>
    <dgm:cxn modelId="{FAD2BA83-B596-42C8-ADCC-E96BA75CEA56}" type="presParOf" srcId="{BCD3D9AF-2E9D-49FA-AEE8-CA08D61EE936}" destId="{DA8D640A-05C2-4B17-8054-0A4ED295BDCD}" srcOrd="0" destOrd="0" presId="urn:microsoft.com/office/officeart/2008/layout/AscendingPictureAccentProcess"/>
    <dgm:cxn modelId="{B3091850-FC23-4C34-9574-CC85826681A9}" type="presParOf" srcId="{EC4A6B9F-5D8D-444D-8AFB-0851F42B12A5}" destId="{93255368-5F2A-4DFD-A6C0-DFDC837956DA}" srcOrd="14" destOrd="0" presId="urn:microsoft.com/office/officeart/2008/layout/AscendingPictureAccentProcess"/>
    <dgm:cxn modelId="{44B20BD9-2FD6-4501-95DA-181523D7DDE9}" type="presParOf" srcId="{EC4A6B9F-5D8D-444D-8AFB-0851F42B12A5}" destId="{21D33A4B-181F-4196-BD17-E2D77E4FF19F}" srcOrd="15" destOrd="0" presId="urn:microsoft.com/office/officeart/2008/layout/AscendingPictureAccentProcess"/>
    <dgm:cxn modelId="{56665205-E17C-4DAA-9B75-60D7AEE830F0}" type="presParOf" srcId="{21D33A4B-181F-4196-BD17-E2D77E4FF19F}" destId="{1CD7353B-F064-41F4-A66A-FCF638C16457}" srcOrd="0" destOrd="0" presId="urn:microsoft.com/office/officeart/2008/layout/AscendingPictureAccentProcess"/>
    <dgm:cxn modelId="{B50328CB-C23B-4B1C-8070-C9292E859FF6}" type="presParOf" srcId="{EC4A6B9F-5D8D-444D-8AFB-0851F42B12A5}" destId="{54FDEEE0-410B-44DF-A957-6BB794A6730B}" srcOrd="16" destOrd="0" presId="urn:microsoft.com/office/officeart/2008/layout/AscendingPictureAccentProcess"/>
    <dgm:cxn modelId="{12CB78C0-669A-4CCE-8E75-36C859A5F019}" type="presParOf" srcId="{EC4A6B9F-5D8D-444D-8AFB-0851F42B12A5}" destId="{700D72C4-227C-4ACA-96E5-415936AFE1B1}" srcOrd="17" destOrd="0" presId="urn:microsoft.com/office/officeart/2008/layout/AscendingPictureAccentProcess"/>
    <dgm:cxn modelId="{CE239585-A7DE-4B86-AA22-73245DF1BBE6}" type="presParOf" srcId="{700D72C4-227C-4ACA-96E5-415936AFE1B1}" destId="{C608AE1D-167E-49A1-8DB0-2307E8F9FB7C}"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709F1-408B-44F1-A209-A5BF7DEA6887}">
      <dsp:nvSpPr>
        <dsp:cNvPr id="0" name=""/>
        <dsp:cNvSpPr/>
      </dsp:nvSpPr>
      <dsp:spPr>
        <a:xfrm rot="10800000">
          <a:off x="1619438" y="1477"/>
          <a:ext cx="5312663" cy="1125145"/>
        </a:xfrm>
        <a:prstGeom prst="homePlat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158" tIns="91440" rIns="170688" bIns="91440" numCol="1" spcCol="1270" anchor="ctr" anchorCtr="0">
          <a:noAutofit/>
        </a:bodyPr>
        <a:lstStyle/>
        <a:p>
          <a:pPr lvl="0" algn="l" defTabSz="1066800">
            <a:lnSpc>
              <a:spcPct val="90000"/>
            </a:lnSpc>
            <a:spcBef>
              <a:spcPct val="0"/>
            </a:spcBef>
            <a:spcAft>
              <a:spcPct val="35000"/>
            </a:spcAft>
          </a:pPr>
          <a:r>
            <a:rPr lang="tr-TR" sz="2400" kern="1200" dirty="0" smtClean="0">
              <a:solidFill>
                <a:srgbClr val="292929"/>
              </a:solidFill>
            </a:rPr>
            <a:t>Paylaştığınız her türlü bilgi silinmeden kalabilir.</a:t>
          </a:r>
          <a:endParaRPr lang="tr-TR" sz="2400" kern="1200" dirty="0">
            <a:solidFill>
              <a:srgbClr val="292929"/>
            </a:solidFill>
          </a:endParaRPr>
        </a:p>
      </dsp:txBody>
      <dsp:txXfrm rot="10800000">
        <a:off x="1900724" y="1477"/>
        <a:ext cx="5031377" cy="1125145"/>
      </dsp:txXfrm>
    </dsp:sp>
    <dsp:sp modelId="{43CE3E5C-011D-4819-90DC-71DAF225E7A4}">
      <dsp:nvSpPr>
        <dsp:cNvPr id="0" name=""/>
        <dsp:cNvSpPr/>
      </dsp:nvSpPr>
      <dsp:spPr>
        <a:xfrm>
          <a:off x="1056865" y="1477"/>
          <a:ext cx="1125145" cy="112514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0A2AB-278D-4ED3-B73E-B6779C990E5C}">
      <dsp:nvSpPr>
        <dsp:cNvPr id="0" name=""/>
        <dsp:cNvSpPr/>
      </dsp:nvSpPr>
      <dsp:spPr>
        <a:xfrm rot="10800000">
          <a:off x="1619438" y="1462486"/>
          <a:ext cx="5312663" cy="1125145"/>
        </a:xfrm>
        <a:prstGeom prst="homePlate">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158" tIns="91440" rIns="170688" bIns="91440" numCol="1" spcCol="1270" anchor="ctr" anchorCtr="0">
          <a:noAutofit/>
        </a:bodyPr>
        <a:lstStyle/>
        <a:p>
          <a:pPr lvl="0" algn="l" defTabSz="1066800">
            <a:lnSpc>
              <a:spcPct val="90000"/>
            </a:lnSpc>
            <a:spcBef>
              <a:spcPct val="0"/>
            </a:spcBef>
            <a:spcAft>
              <a:spcPct val="35000"/>
            </a:spcAft>
          </a:pPr>
          <a:r>
            <a:rPr lang="tr-TR" sz="2400" kern="1200" dirty="0" smtClean="0">
              <a:solidFill>
                <a:srgbClr val="292929"/>
              </a:solidFill>
            </a:rPr>
            <a:t>Kolaylıkla gönderebilirsiniz ancak, geri alamazsınız,</a:t>
          </a:r>
          <a:endParaRPr lang="tr-TR" sz="2400" kern="1200" dirty="0">
            <a:solidFill>
              <a:srgbClr val="292929"/>
            </a:solidFill>
          </a:endParaRPr>
        </a:p>
      </dsp:txBody>
      <dsp:txXfrm rot="10800000">
        <a:off x="1900724" y="1462486"/>
        <a:ext cx="5031377" cy="1125145"/>
      </dsp:txXfrm>
    </dsp:sp>
    <dsp:sp modelId="{5D81973D-1140-4DD1-869C-95533D629059}">
      <dsp:nvSpPr>
        <dsp:cNvPr id="0" name=""/>
        <dsp:cNvSpPr/>
      </dsp:nvSpPr>
      <dsp:spPr>
        <a:xfrm>
          <a:off x="1056865" y="1462486"/>
          <a:ext cx="1125145" cy="112514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824AF2-C43E-476A-9F8E-8859A2CA95B6}">
      <dsp:nvSpPr>
        <dsp:cNvPr id="0" name=""/>
        <dsp:cNvSpPr/>
      </dsp:nvSpPr>
      <dsp:spPr>
        <a:xfrm rot="10800000">
          <a:off x="1619438" y="2923496"/>
          <a:ext cx="5312663" cy="1125145"/>
        </a:xfrm>
        <a:prstGeom prst="homePlat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158" tIns="91440" rIns="170688" bIns="91440" numCol="1" spcCol="1270" anchor="ctr" anchorCtr="0">
          <a:noAutofit/>
        </a:bodyPr>
        <a:lstStyle/>
        <a:p>
          <a:pPr lvl="0" algn="l" defTabSz="1066800">
            <a:lnSpc>
              <a:spcPct val="90000"/>
            </a:lnSpc>
            <a:spcBef>
              <a:spcPct val="0"/>
            </a:spcBef>
            <a:spcAft>
              <a:spcPct val="35000"/>
            </a:spcAft>
          </a:pPr>
          <a:r>
            <a:rPr lang="tr-TR" sz="2400" kern="1200" dirty="0" smtClean="0">
              <a:solidFill>
                <a:srgbClr val="292929"/>
              </a:solidFill>
            </a:rPr>
            <a:t>Gönderileriniz masum görünse de, sonradan hayatınızı etkileyebilir,</a:t>
          </a:r>
          <a:endParaRPr lang="tr-TR" sz="2400" kern="1200" dirty="0">
            <a:solidFill>
              <a:srgbClr val="292929"/>
            </a:solidFill>
          </a:endParaRPr>
        </a:p>
      </dsp:txBody>
      <dsp:txXfrm rot="10800000">
        <a:off x="1900724" y="2923496"/>
        <a:ext cx="5031377" cy="1125145"/>
      </dsp:txXfrm>
    </dsp:sp>
    <dsp:sp modelId="{19461C9D-4E8B-40ED-BF64-C2C730D38CF1}">
      <dsp:nvSpPr>
        <dsp:cNvPr id="0" name=""/>
        <dsp:cNvSpPr/>
      </dsp:nvSpPr>
      <dsp:spPr>
        <a:xfrm>
          <a:off x="1056865" y="2923496"/>
          <a:ext cx="1125145" cy="112514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8C0D62-41FF-4E3D-A2F1-FCFEE562DBBA}">
      <dsp:nvSpPr>
        <dsp:cNvPr id="0" name=""/>
        <dsp:cNvSpPr/>
      </dsp:nvSpPr>
      <dsp:spPr>
        <a:xfrm rot="10800000">
          <a:off x="1619438" y="4406339"/>
          <a:ext cx="5312663" cy="1081478"/>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6158" tIns="91440" rIns="170688" bIns="91440" numCol="1" spcCol="1270" anchor="ctr" anchorCtr="0">
          <a:noAutofit/>
        </a:bodyPr>
        <a:lstStyle/>
        <a:p>
          <a:pPr lvl="0" algn="l" defTabSz="1066800">
            <a:lnSpc>
              <a:spcPct val="90000"/>
            </a:lnSpc>
            <a:spcBef>
              <a:spcPct val="0"/>
            </a:spcBef>
            <a:spcAft>
              <a:spcPct val="35000"/>
            </a:spcAft>
          </a:pPr>
          <a:r>
            <a:rPr lang="tr-TR" sz="2400" kern="1200" dirty="0" smtClean="0">
              <a:solidFill>
                <a:srgbClr val="292929"/>
              </a:solidFill>
            </a:rPr>
            <a:t>Keşke paylaşmasaydım demenize sebep olabilir,</a:t>
          </a:r>
          <a:endParaRPr lang="tr-TR" sz="2400" kern="1200" dirty="0">
            <a:solidFill>
              <a:srgbClr val="292929"/>
            </a:solidFill>
          </a:endParaRPr>
        </a:p>
      </dsp:txBody>
      <dsp:txXfrm rot="10800000">
        <a:off x="1889807" y="4406339"/>
        <a:ext cx="5042294" cy="1081478"/>
      </dsp:txXfrm>
    </dsp:sp>
    <dsp:sp modelId="{839B6792-B19A-4F5C-8BE8-F4E81CDFB2E5}">
      <dsp:nvSpPr>
        <dsp:cNvPr id="0" name=""/>
        <dsp:cNvSpPr/>
      </dsp:nvSpPr>
      <dsp:spPr>
        <a:xfrm>
          <a:off x="1056865" y="4384506"/>
          <a:ext cx="1125145" cy="112514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DEF9E-E92D-4893-8D4D-0779970588DA}">
      <dsp:nvSpPr>
        <dsp:cNvPr id="0" name=""/>
        <dsp:cNvSpPr/>
      </dsp:nvSpPr>
      <dsp:spPr>
        <a:xfrm rot="5400000">
          <a:off x="2630337" y="983652"/>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B84663-7FBA-40A6-866F-71A14D73C12D}">
      <dsp:nvSpPr>
        <dsp:cNvPr id="0" name=""/>
        <dsp:cNvSpPr/>
      </dsp:nvSpPr>
      <dsp:spPr>
        <a:xfrm>
          <a:off x="2313536" y="1704"/>
          <a:ext cx="3408739" cy="1237464"/>
        </a:xfrm>
        <a:prstGeom prst="roundRect">
          <a:avLst>
            <a:gd name="adj" fmla="val 10000"/>
          </a:avLst>
        </a:prstGeom>
        <a:solidFill>
          <a:srgbClr val="FF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Özgüveni düşük olabilir</a:t>
          </a:r>
          <a:endParaRPr lang="tr-TR" sz="1800" b="1" kern="1200" dirty="0">
            <a:solidFill>
              <a:schemeClr val="tx1"/>
            </a:solidFill>
          </a:endParaRPr>
        </a:p>
      </dsp:txBody>
      <dsp:txXfrm>
        <a:off x="2349780" y="37948"/>
        <a:ext cx="3336251" cy="1164976"/>
      </dsp:txXfrm>
    </dsp:sp>
    <dsp:sp modelId="{DFF1A292-AA20-4302-82BC-53A6A7EB4C8D}">
      <dsp:nvSpPr>
        <dsp:cNvPr id="0" name=""/>
        <dsp:cNvSpPr/>
      </dsp:nvSpPr>
      <dsp:spPr>
        <a:xfrm rot="5400000">
          <a:off x="2630337" y="2530483"/>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C1CFB0-E653-4B33-867E-3A23C99F0BDA}">
      <dsp:nvSpPr>
        <dsp:cNvPr id="0" name=""/>
        <dsp:cNvSpPr/>
      </dsp:nvSpPr>
      <dsp:spPr>
        <a:xfrm>
          <a:off x="2313536" y="1548534"/>
          <a:ext cx="3408739" cy="1237464"/>
        </a:xfrm>
        <a:prstGeom prst="roundRect">
          <a:avLst>
            <a:gd name="adj" fmla="val 10000"/>
          </a:avLst>
        </a:prstGeom>
        <a:solidFill>
          <a:srgbClr val="CC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Kimsenin kendini sevmeyeceğinden ve önemsemeyeceğinden korkuyor olabilir</a:t>
          </a:r>
          <a:endParaRPr lang="tr-TR" sz="1800" b="1" kern="1200" dirty="0">
            <a:solidFill>
              <a:schemeClr val="tx1"/>
            </a:solidFill>
          </a:endParaRPr>
        </a:p>
      </dsp:txBody>
      <dsp:txXfrm>
        <a:off x="2349780" y="1584778"/>
        <a:ext cx="3336251" cy="1164976"/>
      </dsp:txXfrm>
    </dsp:sp>
    <dsp:sp modelId="{4701F5C5-9157-46A7-ADFC-878B2DC0DA32}">
      <dsp:nvSpPr>
        <dsp:cNvPr id="0" name=""/>
        <dsp:cNvSpPr/>
      </dsp:nvSpPr>
      <dsp:spPr>
        <a:xfrm rot="5400000">
          <a:off x="2630337" y="4077313"/>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F8270A-06A1-425B-AED0-F32F34A23D8C}">
      <dsp:nvSpPr>
        <dsp:cNvPr id="0" name=""/>
        <dsp:cNvSpPr/>
      </dsp:nvSpPr>
      <dsp:spPr>
        <a:xfrm>
          <a:off x="2313536" y="3095364"/>
          <a:ext cx="3408739" cy="1237464"/>
        </a:xfrm>
        <a:prstGeom prst="roundRect">
          <a:avLst>
            <a:gd name="adj" fmla="val 10000"/>
          </a:avLst>
        </a:prstGeom>
        <a:solidFill>
          <a:srgbClr val="99FF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Kimse ona şiddet uygulamasın diye şiddet uyguluyor olabilir</a:t>
          </a:r>
          <a:endParaRPr lang="tr-TR" sz="1800" b="1" kern="1200" dirty="0">
            <a:solidFill>
              <a:schemeClr val="tx1"/>
            </a:solidFill>
          </a:endParaRPr>
        </a:p>
      </dsp:txBody>
      <dsp:txXfrm>
        <a:off x="2349780" y="3131608"/>
        <a:ext cx="3336251" cy="1164976"/>
      </dsp:txXfrm>
    </dsp:sp>
    <dsp:sp modelId="{1897C7B4-D2F9-4FFD-AF4C-90E46FB80EF7}">
      <dsp:nvSpPr>
        <dsp:cNvPr id="0" name=""/>
        <dsp:cNvSpPr/>
      </dsp:nvSpPr>
      <dsp:spPr>
        <a:xfrm>
          <a:off x="3405247" y="4850728"/>
          <a:ext cx="4081776"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317879-0D94-429A-830F-F1FA90419EE6}">
      <dsp:nvSpPr>
        <dsp:cNvPr id="0" name=""/>
        <dsp:cNvSpPr/>
      </dsp:nvSpPr>
      <dsp:spPr>
        <a:xfrm>
          <a:off x="2313536" y="4642194"/>
          <a:ext cx="3408739" cy="1237464"/>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Güçlü ve önemli olmak istiyor olabilir</a:t>
          </a:r>
          <a:endParaRPr lang="tr-TR" sz="1800" b="1" kern="1200" dirty="0">
            <a:solidFill>
              <a:schemeClr val="tx1"/>
            </a:solidFill>
          </a:endParaRPr>
        </a:p>
      </dsp:txBody>
      <dsp:txXfrm>
        <a:off x="2349780" y="4678438"/>
        <a:ext cx="3336251" cy="1164976"/>
      </dsp:txXfrm>
    </dsp:sp>
    <dsp:sp modelId="{6ADBCB7C-35A5-4C21-90D8-C6E3678B12A2}">
      <dsp:nvSpPr>
        <dsp:cNvPr id="0" name=""/>
        <dsp:cNvSpPr/>
      </dsp:nvSpPr>
      <dsp:spPr>
        <a:xfrm rot="16200000">
          <a:off x="6719682" y="4077313"/>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002A3A-9BC9-412A-88DF-C6542E5CE3EB}">
      <dsp:nvSpPr>
        <dsp:cNvPr id="0" name=""/>
        <dsp:cNvSpPr/>
      </dsp:nvSpPr>
      <dsp:spPr>
        <a:xfrm>
          <a:off x="6402880" y="4642194"/>
          <a:ext cx="3408739" cy="1237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Seni kızdırdığını farkında olmayabilir</a:t>
          </a:r>
          <a:endParaRPr lang="tr-TR" sz="1800" b="1" kern="1200" dirty="0">
            <a:solidFill>
              <a:schemeClr val="tx1"/>
            </a:solidFill>
          </a:endParaRPr>
        </a:p>
      </dsp:txBody>
      <dsp:txXfrm>
        <a:off x="6439124" y="4678438"/>
        <a:ext cx="3336251" cy="1164976"/>
      </dsp:txXfrm>
    </dsp:sp>
    <dsp:sp modelId="{26144DE1-94D9-403B-AE27-4F1EDDA0188A}">
      <dsp:nvSpPr>
        <dsp:cNvPr id="0" name=""/>
        <dsp:cNvSpPr/>
      </dsp:nvSpPr>
      <dsp:spPr>
        <a:xfrm rot="16111938">
          <a:off x="6728142" y="2558233"/>
          <a:ext cx="1487238"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10D49-B5D3-4983-A256-F64FFFED4332}">
      <dsp:nvSpPr>
        <dsp:cNvPr id="0" name=""/>
        <dsp:cNvSpPr/>
      </dsp:nvSpPr>
      <dsp:spPr>
        <a:xfrm>
          <a:off x="6402880" y="3095364"/>
          <a:ext cx="3408739" cy="1237464"/>
        </a:xfrm>
        <a:prstGeom prst="roundRect">
          <a:avLst>
            <a:gd name="adj" fmla="val 10000"/>
          </a:avLst>
        </a:prstGeom>
        <a:solidFill>
          <a:srgbClr val="FF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Dikkat çekmek istiyor olabilir</a:t>
          </a:r>
          <a:endParaRPr lang="tr-TR" sz="1800" b="1" kern="1200" dirty="0">
            <a:solidFill>
              <a:schemeClr val="tx1"/>
            </a:solidFill>
          </a:endParaRPr>
        </a:p>
      </dsp:txBody>
      <dsp:txXfrm>
        <a:off x="6439124" y="3131608"/>
        <a:ext cx="3336251" cy="1164976"/>
      </dsp:txXfrm>
    </dsp:sp>
    <dsp:sp modelId="{50E47D1F-88EE-4F62-8B9B-4DDA5044F373}">
      <dsp:nvSpPr>
        <dsp:cNvPr id="0" name=""/>
        <dsp:cNvSpPr/>
      </dsp:nvSpPr>
      <dsp:spPr>
        <a:xfrm rot="16265483">
          <a:off x="6670450" y="1011403"/>
          <a:ext cx="160262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59CDBD-8155-467F-822E-D2DFD0B92785}">
      <dsp:nvSpPr>
        <dsp:cNvPr id="0" name=""/>
        <dsp:cNvSpPr/>
      </dsp:nvSpPr>
      <dsp:spPr>
        <a:xfrm>
          <a:off x="6364787" y="1604034"/>
          <a:ext cx="3408739" cy="1237464"/>
        </a:xfrm>
        <a:prstGeom prst="roundRect">
          <a:avLst>
            <a:gd name="adj" fmla="val 10000"/>
          </a:avLst>
        </a:prstGeom>
        <a:solidFill>
          <a:srgbClr val="99FF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Kendisini kötü hissediyor olabilir; senin de kötü hissetmeni isteyebilir</a:t>
          </a:r>
          <a:endParaRPr lang="tr-TR" sz="1800" b="1" kern="1200" dirty="0">
            <a:solidFill>
              <a:schemeClr val="tx1"/>
            </a:solidFill>
          </a:endParaRPr>
        </a:p>
      </dsp:txBody>
      <dsp:txXfrm>
        <a:off x="6401031" y="1640278"/>
        <a:ext cx="3336251" cy="1164976"/>
      </dsp:txXfrm>
    </dsp:sp>
    <dsp:sp modelId="{9D099607-0CFE-403D-9FEA-43ACB4A1C065}">
      <dsp:nvSpPr>
        <dsp:cNvPr id="0" name=""/>
        <dsp:cNvSpPr/>
      </dsp:nvSpPr>
      <dsp:spPr>
        <a:xfrm>
          <a:off x="7494592" y="210237"/>
          <a:ext cx="4081776"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F4C872-CA58-4CB4-8909-71C3C58A8407}">
      <dsp:nvSpPr>
        <dsp:cNvPr id="0" name=""/>
        <dsp:cNvSpPr/>
      </dsp:nvSpPr>
      <dsp:spPr>
        <a:xfrm>
          <a:off x="6402880" y="1704"/>
          <a:ext cx="3408739" cy="1237464"/>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Öç almak istiyor olabilir</a:t>
          </a:r>
          <a:endParaRPr lang="tr-TR" sz="1800" b="1" kern="1200" dirty="0">
            <a:solidFill>
              <a:schemeClr val="tx1"/>
            </a:solidFill>
          </a:endParaRPr>
        </a:p>
      </dsp:txBody>
      <dsp:txXfrm>
        <a:off x="6439124" y="37948"/>
        <a:ext cx="3336251" cy="1164976"/>
      </dsp:txXfrm>
    </dsp:sp>
    <dsp:sp modelId="{DDCF0BE3-EF62-4B4A-9C33-4C6D8579A47A}">
      <dsp:nvSpPr>
        <dsp:cNvPr id="0" name=""/>
        <dsp:cNvSpPr/>
      </dsp:nvSpPr>
      <dsp:spPr>
        <a:xfrm rot="5400000">
          <a:off x="10809027" y="983652"/>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7644B3-4A6A-4F46-8B95-FC0849AB8DA5}">
      <dsp:nvSpPr>
        <dsp:cNvPr id="0" name=""/>
        <dsp:cNvSpPr/>
      </dsp:nvSpPr>
      <dsp:spPr>
        <a:xfrm>
          <a:off x="10492225" y="1704"/>
          <a:ext cx="3408739" cy="1237464"/>
        </a:xfrm>
        <a:prstGeom prst="roundRect">
          <a:avLst>
            <a:gd name="adj" fmla="val 10000"/>
          </a:avLst>
        </a:prstGeom>
        <a:solidFill>
          <a:srgbClr val="FFFF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Okulda başarısızlık yaşıyor olabilir</a:t>
          </a:r>
          <a:endParaRPr lang="tr-TR" sz="1800" b="1" kern="1200" dirty="0">
            <a:solidFill>
              <a:schemeClr val="tx1"/>
            </a:solidFill>
          </a:endParaRPr>
        </a:p>
      </dsp:txBody>
      <dsp:txXfrm>
        <a:off x="10528469" y="37948"/>
        <a:ext cx="3336251" cy="1164976"/>
      </dsp:txXfrm>
    </dsp:sp>
    <dsp:sp modelId="{81C428C6-7F23-482E-AD7C-EF16D1DE502E}">
      <dsp:nvSpPr>
        <dsp:cNvPr id="0" name=""/>
        <dsp:cNvSpPr/>
      </dsp:nvSpPr>
      <dsp:spPr>
        <a:xfrm rot="5400000">
          <a:off x="10809027" y="2530483"/>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049B40-067B-4F74-AFDC-A0A330728A64}">
      <dsp:nvSpPr>
        <dsp:cNvPr id="0" name=""/>
        <dsp:cNvSpPr/>
      </dsp:nvSpPr>
      <dsp:spPr>
        <a:xfrm>
          <a:off x="10492225" y="1548534"/>
          <a:ext cx="3408739" cy="1237464"/>
        </a:xfrm>
        <a:prstGeom prst="roundRect">
          <a:avLst>
            <a:gd name="adj" fmla="val 10000"/>
          </a:avLst>
        </a:prstGeom>
        <a:solidFill>
          <a:srgbClr val="FF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Kendini arkadaşlarına ispat etmek istiyor olabilir</a:t>
          </a:r>
          <a:endParaRPr lang="tr-TR" sz="1800" b="1" kern="1200" dirty="0">
            <a:solidFill>
              <a:schemeClr val="tx1"/>
            </a:solidFill>
          </a:endParaRPr>
        </a:p>
      </dsp:txBody>
      <dsp:txXfrm>
        <a:off x="10528469" y="1584778"/>
        <a:ext cx="3336251" cy="1164976"/>
      </dsp:txXfrm>
    </dsp:sp>
    <dsp:sp modelId="{87FB2378-E02B-4AA0-ADED-520695A10CC6}">
      <dsp:nvSpPr>
        <dsp:cNvPr id="0" name=""/>
        <dsp:cNvSpPr/>
      </dsp:nvSpPr>
      <dsp:spPr>
        <a:xfrm rot="5400000">
          <a:off x="10809027" y="4077313"/>
          <a:ext cx="1542251" cy="18561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D16A9D-0D01-4CD8-AA01-B7E8DC551108}">
      <dsp:nvSpPr>
        <dsp:cNvPr id="0" name=""/>
        <dsp:cNvSpPr/>
      </dsp:nvSpPr>
      <dsp:spPr>
        <a:xfrm>
          <a:off x="10492225" y="3095364"/>
          <a:ext cx="3408739" cy="1237464"/>
        </a:xfrm>
        <a:prstGeom prst="roundRect">
          <a:avLst>
            <a:gd name="adj" fmla="val 10000"/>
          </a:avLst>
        </a:prstGeom>
        <a:solidFill>
          <a:srgbClr val="00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Popüler olmak istiyor olabilir</a:t>
          </a:r>
          <a:endParaRPr lang="tr-TR" sz="1800" b="1" kern="1200" dirty="0">
            <a:solidFill>
              <a:schemeClr val="tx1"/>
            </a:solidFill>
          </a:endParaRPr>
        </a:p>
      </dsp:txBody>
      <dsp:txXfrm>
        <a:off x="10528469" y="3131608"/>
        <a:ext cx="3336251" cy="1164976"/>
      </dsp:txXfrm>
    </dsp:sp>
    <dsp:sp modelId="{B75099DE-6F2F-4783-8654-B72B1F8A3FA1}">
      <dsp:nvSpPr>
        <dsp:cNvPr id="0" name=""/>
        <dsp:cNvSpPr/>
      </dsp:nvSpPr>
      <dsp:spPr>
        <a:xfrm>
          <a:off x="10492225" y="4642194"/>
          <a:ext cx="3408739" cy="1237464"/>
        </a:xfrm>
        <a:prstGeom prst="roundRect">
          <a:avLst>
            <a:gd name="adj" fmla="val 10000"/>
          </a:avLst>
        </a:prstGeom>
        <a:solidFill>
          <a:srgbClr val="CC00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Empati yeteneğinden yoksun olabilir</a:t>
          </a:r>
          <a:endParaRPr lang="tr-TR" sz="1800" b="1" kern="1200" dirty="0">
            <a:solidFill>
              <a:schemeClr val="tx1"/>
            </a:solidFill>
          </a:endParaRPr>
        </a:p>
      </dsp:txBody>
      <dsp:txXfrm>
        <a:off x="10528469" y="4678438"/>
        <a:ext cx="3336251" cy="11649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A7E5D-132F-443A-A8FF-101B2BE18EB4}">
      <dsp:nvSpPr>
        <dsp:cNvPr id="0" name=""/>
        <dsp:cNvSpPr/>
      </dsp:nvSpPr>
      <dsp:spPr>
        <a:xfrm>
          <a:off x="3992434" y="4927550"/>
          <a:ext cx="180167" cy="180167"/>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C5DBF-DAA7-4D61-AD2D-9BEDE3F33237}">
      <dsp:nvSpPr>
        <dsp:cNvPr id="0" name=""/>
        <dsp:cNvSpPr/>
      </dsp:nvSpPr>
      <dsp:spPr>
        <a:xfrm>
          <a:off x="3652818" y="5091038"/>
          <a:ext cx="180167" cy="180167"/>
        </a:xfrm>
        <a:prstGeom prst="ellipse">
          <a:avLst/>
        </a:prstGeom>
        <a:solidFill>
          <a:schemeClr val="accent4">
            <a:hueOff val="945063"/>
            <a:satOff val="-4361"/>
            <a:lumOff val="160"/>
            <a:alphaOff val="0"/>
          </a:schemeClr>
        </a:solidFill>
        <a:ln w="12700" cap="flat" cmpd="sng" algn="ctr">
          <a:solidFill>
            <a:schemeClr val="accent4">
              <a:hueOff val="945063"/>
              <a:satOff val="-4361"/>
              <a:lumOff val="1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7C25E2-AC95-43AA-B180-40E2385143D9}">
      <dsp:nvSpPr>
        <dsp:cNvPr id="0" name=""/>
        <dsp:cNvSpPr/>
      </dsp:nvSpPr>
      <dsp:spPr>
        <a:xfrm>
          <a:off x="3296988" y="5220174"/>
          <a:ext cx="180167" cy="180167"/>
        </a:xfrm>
        <a:prstGeom prst="ellipse">
          <a:avLst/>
        </a:prstGeom>
        <a:solidFill>
          <a:schemeClr val="accent4">
            <a:hueOff val="1890126"/>
            <a:satOff val="-8721"/>
            <a:lumOff val="321"/>
            <a:alphaOff val="0"/>
          </a:schemeClr>
        </a:solidFill>
        <a:ln w="12700" cap="flat" cmpd="sng" algn="ctr">
          <a:solidFill>
            <a:schemeClr val="accent4">
              <a:hueOff val="1890126"/>
              <a:satOff val="-8721"/>
              <a:lumOff val="3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2FB00B-EE72-4A6D-9DBD-4234072FD88E}">
      <dsp:nvSpPr>
        <dsp:cNvPr id="0" name=""/>
        <dsp:cNvSpPr/>
      </dsp:nvSpPr>
      <dsp:spPr>
        <a:xfrm>
          <a:off x="5622949" y="3035035"/>
          <a:ext cx="180167" cy="180167"/>
        </a:xfrm>
        <a:prstGeom prst="ellipse">
          <a:avLst/>
        </a:prstGeom>
        <a:solidFill>
          <a:schemeClr val="accent4">
            <a:hueOff val="2835189"/>
            <a:satOff val="-13082"/>
            <a:lumOff val="481"/>
            <a:alphaOff val="0"/>
          </a:schemeClr>
        </a:solidFill>
        <a:ln w="12700" cap="flat" cmpd="sng" algn="ctr">
          <a:solidFill>
            <a:schemeClr val="accent4">
              <a:hueOff val="2835189"/>
              <a:satOff val="-13082"/>
              <a:lumOff val="4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D5133-FA73-4439-B050-576290556915}">
      <dsp:nvSpPr>
        <dsp:cNvPr id="0" name=""/>
        <dsp:cNvSpPr/>
      </dsp:nvSpPr>
      <dsp:spPr>
        <a:xfrm>
          <a:off x="5486022" y="3367736"/>
          <a:ext cx="180167" cy="180167"/>
        </a:xfrm>
        <a:prstGeom prst="ellipse">
          <a:avLst/>
        </a:prstGeom>
        <a:solidFill>
          <a:schemeClr val="accent4">
            <a:hueOff val="3780252"/>
            <a:satOff val="-17443"/>
            <a:lumOff val="642"/>
            <a:alphaOff val="0"/>
          </a:schemeClr>
        </a:solidFill>
        <a:ln w="12700" cap="flat" cmpd="sng" algn="ctr">
          <a:solidFill>
            <a:schemeClr val="accent4">
              <a:hueOff val="3780252"/>
              <a:satOff val="-17443"/>
              <a:lumOff val="6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BFBF0C-9AC0-49D8-BC23-5265FE937CA0}">
      <dsp:nvSpPr>
        <dsp:cNvPr id="0" name=""/>
        <dsp:cNvSpPr/>
      </dsp:nvSpPr>
      <dsp:spPr>
        <a:xfrm>
          <a:off x="5388731" y="530555"/>
          <a:ext cx="180167" cy="180167"/>
        </a:xfrm>
        <a:prstGeom prst="ellipse">
          <a:avLst/>
        </a:prstGeom>
        <a:solidFill>
          <a:schemeClr val="accent4">
            <a:hueOff val="4725315"/>
            <a:satOff val="-21804"/>
            <a:lumOff val="802"/>
            <a:alphaOff val="0"/>
          </a:schemeClr>
        </a:solidFill>
        <a:ln w="12700" cap="flat" cmpd="sng" algn="ctr">
          <a:solidFill>
            <a:schemeClr val="accent4">
              <a:hueOff val="4725315"/>
              <a:satOff val="-21804"/>
              <a:lumOff val="8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3BB9B-09D1-4790-A624-AB34C22B8284}">
      <dsp:nvSpPr>
        <dsp:cNvPr id="0" name=""/>
        <dsp:cNvSpPr/>
      </dsp:nvSpPr>
      <dsp:spPr>
        <a:xfrm>
          <a:off x="5639164" y="371520"/>
          <a:ext cx="180167" cy="180167"/>
        </a:xfrm>
        <a:prstGeom prst="ellipse">
          <a:avLst/>
        </a:prstGeom>
        <a:solidFill>
          <a:schemeClr val="accent4">
            <a:hueOff val="5670378"/>
            <a:satOff val="-26164"/>
            <a:lumOff val="963"/>
            <a:alphaOff val="0"/>
          </a:schemeClr>
        </a:solidFill>
        <a:ln w="12700" cap="flat" cmpd="sng" algn="ctr">
          <a:solidFill>
            <a:schemeClr val="accent4">
              <a:hueOff val="5670378"/>
              <a:satOff val="-26164"/>
              <a:lumOff val="9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B60BA-074C-4CB7-8B66-86FB000B355D}">
      <dsp:nvSpPr>
        <dsp:cNvPr id="0" name=""/>
        <dsp:cNvSpPr/>
      </dsp:nvSpPr>
      <dsp:spPr>
        <a:xfrm>
          <a:off x="5889597" y="212485"/>
          <a:ext cx="180167" cy="180167"/>
        </a:xfrm>
        <a:prstGeom prst="ellipse">
          <a:avLst/>
        </a:prstGeom>
        <a:solidFill>
          <a:schemeClr val="accent4">
            <a:hueOff val="6615440"/>
            <a:satOff val="-30525"/>
            <a:lumOff val="1123"/>
            <a:alphaOff val="0"/>
          </a:schemeClr>
        </a:solidFill>
        <a:ln w="12700" cap="flat" cmpd="sng" algn="ctr">
          <a:solidFill>
            <a:schemeClr val="accent4">
              <a:hueOff val="6615440"/>
              <a:satOff val="-30525"/>
              <a:lumOff val="11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08562-1B60-4ACF-ADB4-C7B0DEA0ECDD}">
      <dsp:nvSpPr>
        <dsp:cNvPr id="0" name=""/>
        <dsp:cNvSpPr/>
      </dsp:nvSpPr>
      <dsp:spPr>
        <a:xfrm>
          <a:off x="6140029" y="371520"/>
          <a:ext cx="180167" cy="180167"/>
        </a:xfrm>
        <a:prstGeom prst="ellipse">
          <a:avLst/>
        </a:prstGeom>
        <a:solidFill>
          <a:schemeClr val="accent4">
            <a:hueOff val="7560504"/>
            <a:satOff val="-34886"/>
            <a:lumOff val="1284"/>
            <a:alphaOff val="0"/>
          </a:schemeClr>
        </a:solidFill>
        <a:ln w="12700" cap="flat" cmpd="sng" algn="ctr">
          <a:solidFill>
            <a:schemeClr val="accent4">
              <a:hueOff val="7560504"/>
              <a:satOff val="-34886"/>
              <a:lumOff val="1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FB733-8E27-4C1B-8409-F1C99AF89126}">
      <dsp:nvSpPr>
        <dsp:cNvPr id="0" name=""/>
        <dsp:cNvSpPr/>
      </dsp:nvSpPr>
      <dsp:spPr>
        <a:xfrm>
          <a:off x="6390462" y="530555"/>
          <a:ext cx="180167" cy="180167"/>
        </a:xfrm>
        <a:prstGeom prst="ellipse">
          <a:avLst/>
        </a:prstGeom>
        <a:solidFill>
          <a:schemeClr val="accent4">
            <a:hueOff val="8505566"/>
            <a:satOff val="-39247"/>
            <a:lumOff val="1444"/>
            <a:alphaOff val="0"/>
          </a:schemeClr>
        </a:solidFill>
        <a:ln w="12700" cap="flat" cmpd="sng" algn="ctr">
          <a:solidFill>
            <a:schemeClr val="accent4">
              <a:hueOff val="8505566"/>
              <a:satOff val="-39247"/>
              <a:lumOff val="14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983B61-FF1B-40CF-8561-B303675E2109}">
      <dsp:nvSpPr>
        <dsp:cNvPr id="0" name=""/>
        <dsp:cNvSpPr/>
      </dsp:nvSpPr>
      <dsp:spPr>
        <a:xfrm>
          <a:off x="5889597" y="547730"/>
          <a:ext cx="180167" cy="180167"/>
        </a:xfrm>
        <a:prstGeom prst="ellipse">
          <a:avLst/>
        </a:prstGeom>
        <a:solidFill>
          <a:schemeClr val="accent4">
            <a:hueOff val="9450630"/>
            <a:satOff val="-43607"/>
            <a:lumOff val="1605"/>
            <a:alphaOff val="0"/>
          </a:schemeClr>
        </a:solidFill>
        <a:ln w="12700" cap="flat" cmpd="sng" algn="ctr">
          <a:solidFill>
            <a:schemeClr val="accent4">
              <a:hueOff val="9450630"/>
              <a:satOff val="-43607"/>
              <a:lumOff val="16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4E321A-709E-44E1-873B-501F5E9DC781}">
      <dsp:nvSpPr>
        <dsp:cNvPr id="0" name=""/>
        <dsp:cNvSpPr/>
      </dsp:nvSpPr>
      <dsp:spPr>
        <a:xfrm>
          <a:off x="5889597" y="883612"/>
          <a:ext cx="180167" cy="180167"/>
        </a:xfrm>
        <a:prstGeom prst="ellipse">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D97DEF-8507-4B35-9A8B-493D22420D09}">
      <dsp:nvSpPr>
        <dsp:cNvPr id="0" name=""/>
        <dsp:cNvSpPr/>
      </dsp:nvSpPr>
      <dsp:spPr>
        <a:xfrm>
          <a:off x="2418672" y="5603518"/>
          <a:ext cx="3886210" cy="104199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2581"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latin typeface="+mn-lt"/>
              <a:ea typeface="+mn-ea"/>
              <a:cs typeface="+mn-cs"/>
            </a:rPr>
            <a:t>SALDIRI ÇOK KORUMA ŞART...</a:t>
          </a:r>
          <a:endParaRPr lang="tr-TR" sz="1800" kern="1200" dirty="0">
            <a:latin typeface="+mn-lt"/>
          </a:endParaRPr>
        </a:p>
      </dsp:txBody>
      <dsp:txXfrm>
        <a:off x="2469538" y="5654384"/>
        <a:ext cx="3784478" cy="940264"/>
      </dsp:txXfrm>
    </dsp:sp>
    <dsp:sp modelId="{DA8D640A-05C2-4B17-8054-0A4ED295BDCD}">
      <dsp:nvSpPr>
        <dsp:cNvPr id="0" name=""/>
        <dsp:cNvSpPr/>
      </dsp:nvSpPr>
      <dsp:spPr>
        <a:xfrm>
          <a:off x="1341271" y="4581878"/>
          <a:ext cx="1801673" cy="18015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255368-5F2A-4DFD-A6C0-DFDC837956DA}">
      <dsp:nvSpPr>
        <dsp:cNvPr id="0" name=""/>
        <dsp:cNvSpPr/>
      </dsp:nvSpPr>
      <dsp:spPr>
        <a:xfrm>
          <a:off x="4918494" y="4250449"/>
          <a:ext cx="3886210" cy="1041996"/>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2581"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latin typeface="+mn-lt"/>
            </a:rPr>
            <a:t>RAHATSIZSAN</a:t>
          </a:r>
          <a:r>
            <a:rPr lang="tr-TR" sz="2000" b="1" kern="1200" dirty="0" smtClean="0">
              <a:latin typeface="+mn-lt"/>
            </a:rPr>
            <a:t> SÖYLE!</a:t>
          </a:r>
        </a:p>
        <a:p>
          <a:pPr lvl="0" algn="ctr" defTabSz="800100">
            <a:lnSpc>
              <a:spcPct val="90000"/>
            </a:lnSpc>
            <a:spcBef>
              <a:spcPct val="0"/>
            </a:spcBef>
            <a:spcAft>
              <a:spcPct val="35000"/>
            </a:spcAft>
          </a:pPr>
          <a:r>
            <a:rPr lang="tr-TR" sz="2000" b="1" kern="1200" dirty="0" smtClean="0">
              <a:latin typeface="+mn-lt"/>
              <a:hlinkClick xmlns:r="http://schemas.openxmlformats.org/officeDocument/2006/relationships" r:id="rId2"/>
            </a:rPr>
            <a:t>http://ihbarweb.org.tr</a:t>
          </a:r>
          <a:endParaRPr lang="tr-TR" sz="2000" kern="1200" dirty="0">
            <a:latin typeface="+mn-lt"/>
          </a:endParaRPr>
        </a:p>
      </dsp:txBody>
      <dsp:txXfrm>
        <a:off x="4969360" y="4301315"/>
        <a:ext cx="3784478" cy="940264"/>
      </dsp:txXfrm>
    </dsp:sp>
    <dsp:sp modelId="{1CD7353B-F064-41F4-A66A-FCF638C16457}">
      <dsp:nvSpPr>
        <dsp:cNvPr id="0" name=""/>
        <dsp:cNvSpPr/>
      </dsp:nvSpPr>
      <dsp:spPr>
        <a:xfrm>
          <a:off x="3841093" y="3228810"/>
          <a:ext cx="1801673" cy="180154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FDEEE0-410B-44DF-A957-6BB794A6730B}">
      <dsp:nvSpPr>
        <dsp:cNvPr id="0" name=""/>
        <dsp:cNvSpPr/>
      </dsp:nvSpPr>
      <dsp:spPr>
        <a:xfrm>
          <a:off x="6066161" y="2198264"/>
          <a:ext cx="3886210" cy="1041996"/>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2581"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latin typeface="+mn-lt"/>
              <a:ea typeface="+mn-ea"/>
              <a:cs typeface="+mn-cs"/>
            </a:rPr>
            <a:t>HER MEVSİM ŞİFRE </a:t>
          </a:r>
          <a:r>
            <a:rPr lang="tr-TR" sz="1600" b="1" kern="1200" dirty="0" smtClean="0">
              <a:latin typeface="+mn-lt"/>
              <a:ea typeface="+mn-ea"/>
              <a:cs typeface="+mn-cs"/>
            </a:rPr>
            <a:t>DEĞİŞTİR</a:t>
          </a:r>
          <a:endParaRPr lang="tr-TR" sz="1800" kern="1200" dirty="0">
            <a:latin typeface="+mn-lt"/>
          </a:endParaRPr>
        </a:p>
      </dsp:txBody>
      <dsp:txXfrm>
        <a:off x="6117027" y="2249130"/>
        <a:ext cx="3784478" cy="940264"/>
      </dsp:txXfrm>
    </dsp:sp>
    <dsp:sp modelId="{C608AE1D-167E-49A1-8DB0-2307E8F9FB7C}">
      <dsp:nvSpPr>
        <dsp:cNvPr id="0" name=""/>
        <dsp:cNvSpPr/>
      </dsp:nvSpPr>
      <dsp:spPr>
        <a:xfrm>
          <a:off x="4988760" y="1176624"/>
          <a:ext cx="1801673" cy="180154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9866623-703C-4021-9678-5A124D223A7F}" type="datetimeFigureOut">
              <a:rPr lang="tr-TR" smtClean="0"/>
              <a:t>30.04.2019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2174880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866623-703C-4021-9678-5A124D223A7F}" type="datetimeFigureOut">
              <a:rPr lang="tr-TR" smtClean="0"/>
              <a:t>30.04.2019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205665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866623-703C-4021-9678-5A124D223A7F}" type="datetimeFigureOut">
              <a:rPr lang="tr-TR" smtClean="0"/>
              <a:t>30.04.2019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697107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9866623-703C-4021-9678-5A124D223A7F}" type="datetimeFigureOut">
              <a:rPr lang="tr-TR" smtClean="0"/>
              <a:t>30.04.2019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3521786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9866623-703C-4021-9678-5A124D223A7F}" type="datetimeFigureOut">
              <a:rPr lang="tr-TR" smtClean="0"/>
              <a:t>30.04.2019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375413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9866623-703C-4021-9678-5A124D223A7F}" type="datetimeFigureOut">
              <a:rPr lang="tr-TR" smtClean="0"/>
              <a:t>30.04.2019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142938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9866623-703C-4021-9678-5A124D223A7F}" type="datetimeFigureOut">
              <a:rPr lang="tr-TR" smtClean="0"/>
              <a:t>30.04.2019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312953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9866623-703C-4021-9678-5A124D223A7F}" type="datetimeFigureOut">
              <a:rPr lang="tr-TR" smtClean="0"/>
              <a:t>30.04.2019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178212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9866623-703C-4021-9678-5A124D223A7F}" type="datetimeFigureOut">
              <a:rPr lang="tr-TR" smtClean="0"/>
              <a:t>30.04.2019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1738316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866623-703C-4021-9678-5A124D223A7F}" type="datetimeFigureOut">
              <a:rPr lang="tr-TR" smtClean="0"/>
              <a:t>30.04.2019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153226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9866623-703C-4021-9678-5A124D223A7F}" type="datetimeFigureOut">
              <a:rPr lang="tr-TR" smtClean="0"/>
              <a:t>30.04.2019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D5D79F0-6504-4CFD-A543-41DCE42C8B50}" type="slidenum">
              <a:rPr lang="tr-TR" smtClean="0"/>
              <a:t>‹#›</a:t>
            </a:fld>
            <a:endParaRPr lang="tr-TR"/>
          </a:p>
        </p:txBody>
      </p:sp>
    </p:spTree>
    <p:extLst>
      <p:ext uri="{BB962C8B-B14F-4D97-AF65-F5344CB8AC3E}">
        <p14:creationId xmlns:p14="http://schemas.microsoft.com/office/powerpoint/2010/main" val="402086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66623-703C-4021-9678-5A124D223A7F}" type="datetimeFigureOut">
              <a:rPr lang="tr-TR" smtClean="0"/>
              <a:t>30.04.2019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D79F0-6504-4CFD-A543-41DCE42C8B50}" type="slidenum">
              <a:rPr lang="tr-TR" smtClean="0"/>
              <a:t>‹#›</a:t>
            </a:fld>
            <a:endParaRPr lang="tr-TR"/>
          </a:p>
        </p:txBody>
      </p:sp>
    </p:spTree>
    <p:extLst>
      <p:ext uri="{BB962C8B-B14F-4D97-AF65-F5344CB8AC3E}">
        <p14:creationId xmlns:p14="http://schemas.microsoft.com/office/powerpoint/2010/main" val="2068048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hyperlink" Target="https://www.guvenliweb.org.tr/dosya/62lmD.pdf" TargetMode="External"/><Relationship Id="rId3" Type="http://schemas.openxmlformats.org/officeDocument/2006/relationships/hyperlink" Target="https://www.youtube.com/watch?v=4cEDB2BKe4o" TargetMode="External"/><Relationship Id="rId7" Type="http://schemas.openxmlformats.org/officeDocument/2006/relationships/hyperlink" Target="https://support.google.com/youtube/answer/2802268?hl=tr&amp;ref_topic=2803240" TargetMode="Externa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hyperlink" Target="https://support.twitter.com/groups/57-safety-security/topics/240-online-safety-basics/articles/15794-abusive-behavior" TargetMode="External"/><Relationship Id="rId5" Type="http://schemas.openxmlformats.org/officeDocument/2006/relationships/hyperlink" Target="https://www.facebook.com/safety/bullying" TargetMode="External"/><Relationship Id="rId4" Type="http://schemas.openxmlformats.org/officeDocument/2006/relationships/hyperlink" Target="https://www.facebook.com/help/420576171311103/" TargetMode="External"/><Relationship Id="rId9" Type="http://schemas.openxmlformats.org/officeDocument/2006/relationships/hyperlink" Target="https://www.guvenliweb.org.tr/dosya/5ok8W.pdf"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hyperlink" Target="https://www.ihbarweb.org.tr/" TargetMode="External"/><Relationship Id="rId7" Type="http://schemas.openxmlformats.org/officeDocument/2006/relationships/hyperlink" Target="http://www.guvenlinet.org/" TargetMode="External"/><Relationship Id="rId12" Type="http://schemas.openxmlformats.org/officeDocument/2006/relationships/hyperlink" Target="http://www.guvenlicocuk.org.tr/" TargetMode="External"/><Relationship Id="rId17" Type="http://schemas.openxmlformats.org/officeDocument/2006/relationships/hyperlink" Target="https://www.egm.gov.tr/" TargetMode="External"/><Relationship Id="rId2" Type="http://schemas.openxmlformats.org/officeDocument/2006/relationships/image" Target="../media/image49.pn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hyperlink" Target="https://www.btk.gov.tr/" TargetMode="External"/><Relationship Id="rId15" Type="http://schemas.openxmlformats.org/officeDocument/2006/relationships/hyperlink" Target="https://www.guvenliweb.org.tr/" TargetMode="External"/><Relationship Id="rId10" Type="http://schemas.openxmlformats.org/officeDocument/2006/relationships/hyperlink" Target="http://www.gim.org.tr/" TargetMode="External"/><Relationship Id="rId19" Type="http://schemas.openxmlformats.org/officeDocument/2006/relationships/hyperlink" Target="http://www.siber.pol.tr/Sayfalar/default.aspx" TargetMode="External"/><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t="4433" b="4225"/>
          <a:stretch/>
        </p:blipFill>
        <p:spPr>
          <a:xfrm>
            <a:off x="0" y="0"/>
            <a:ext cx="12192000" cy="6858000"/>
          </a:xfrm>
          <a:prstGeom prst="rect">
            <a:avLst/>
          </a:prstGeom>
        </p:spPr>
      </p:pic>
      <p:sp>
        <p:nvSpPr>
          <p:cNvPr id="7" name="Dikdörtgen 6"/>
          <p:cNvSpPr/>
          <p:nvPr/>
        </p:nvSpPr>
        <p:spPr>
          <a:xfrm>
            <a:off x="2787177" y="5309482"/>
            <a:ext cx="6617645" cy="1446550"/>
          </a:xfrm>
          <a:prstGeom prst="rect">
            <a:avLst/>
          </a:prstGeom>
          <a:noFill/>
        </p:spPr>
        <p:txBody>
          <a:bodyPr wrap="none" lIns="91440" tIns="45720" rIns="91440" bIns="45720">
            <a:spAutoFit/>
          </a:bodyPr>
          <a:lstStyle/>
          <a:p>
            <a:pPr algn="ctr"/>
            <a:r>
              <a:rPr lang="tr-TR" sz="8800" b="1" cap="none" spc="0" dirty="0" smtClean="0">
                <a:ln w="6600">
                  <a:solidFill>
                    <a:schemeClr val="accent2"/>
                  </a:solidFill>
                  <a:prstDash val="solid"/>
                </a:ln>
                <a:solidFill>
                  <a:srgbClr val="FFFFFF"/>
                </a:solidFill>
                <a:effectLst>
                  <a:glow rad="101600">
                    <a:schemeClr val="accent2">
                      <a:satMod val="175000"/>
                      <a:alpha val="40000"/>
                    </a:schemeClr>
                  </a:glow>
                  <a:outerShdw dist="38100" dir="2700000" algn="tl" rotWithShape="0">
                    <a:schemeClr val="accent2"/>
                  </a:outerShdw>
                </a:effectLst>
              </a:rPr>
              <a:t>Siber Zorbalık</a:t>
            </a:r>
            <a:endParaRPr lang="tr-TR" sz="8800" b="1" cap="none" spc="0" dirty="0">
              <a:ln w="6600">
                <a:solidFill>
                  <a:schemeClr val="accent2"/>
                </a:solidFill>
                <a:prstDash val="solid"/>
              </a:ln>
              <a:solidFill>
                <a:srgbClr val="FFFFFF"/>
              </a:solidFill>
              <a:effectLst>
                <a:glow rad="101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2311594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sp>
        <p:nvSpPr>
          <p:cNvPr id="3" name="TextBox 1"/>
          <p:cNvSpPr txBox="1"/>
          <p:nvPr/>
        </p:nvSpPr>
        <p:spPr>
          <a:xfrm>
            <a:off x="-416752" y="475734"/>
            <a:ext cx="5072379" cy="707886"/>
          </a:xfrm>
          <a:prstGeom prst="rect">
            <a:avLst/>
          </a:prstGeom>
          <a:noFill/>
        </p:spPr>
        <p:txBody>
          <a:bodyPr wrap="square" rtlCol="0">
            <a:spAutoFit/>
          </a:bodyPr>
          <a:lstStyle/>
          <a:p>
            <a:pPr algn="ctr"/>
            <a:r>
              <a:rPr lang="tr-TR" sz="4000" b="1" dirty="0" smtClean="0">
                <a:solidFill>
                  <a:schemeClr val="bg1"/>
                </a:solidFill>
              </a:rPr>
              <a:t>TAVSİYELER</a:t>
            </a:r>
            <a:endParaRPr lang="en-US" sz="4000" b="1" dirty="0">
              <a:solidFill>
                <a:schemeClr val="bg1"/>
              </a:solidFill>
            </a:endParaRPr>
          </a:p>
        </p:txBody>
      </p:sp>
      <p:grpSp>
        <p:nvGrpSpPr>
          <p:cNvPr id="4" name="Group 23"/>
          <p:cNvGrpSpPr>
            <a:grpSpLocks/>
          </p:cNvGrpSpPr>
          <p:nvPr/>
        </p:nvGrpSpPr>
        <p:grpSpPr bwMode="auto">
          <a:xfrm>
            <a:off x="1247262" y="311811"/>
            <a:ext cx="10351179" cy="6245109"/>
            <a:chOff x="679" y="1200"/>
            <a:chExt cx="4694" cy="2832"/>
          </a:xfrm>
        </p:grpSpPr>
        <p:sp>
          <p:nvSpPr>
            <p:cNvPr id="5" name="Freeform 3"/>
            <p:cNvSpPr>
              <a:spLocks noEditPoints="1"/>
            </p:cNvSpPr>
            <p:nvPr/>
          </p:nvSpPr>
          <p:spPr bwMode="gray">
            <a:xfrm rot="-1358056">
              <a:off x="679" y="1743"/>
              <a:ext cx="4317" cy="1766"/>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accent2">
                    <a:gamma/>
                    <a:tint val="9412"/>
                    <a:invGamma/>
                  </a:schemeClr>
                </a:gs>
                <a:gs pos="100000">
                  <a:schemeClr val="accent2"/>
                </a:gs>
              </a:gsLst>
              <a:lin ang="0" scaled="1"/>
            </a:gradFill>
            <a:ln w="0">
              <a:noFill/>
              <a:prstDash val="solid"/>
              <a:round/>
              <a:headEnd/>
              <a:tailEnd/>
            </a:ln>
          </p:spPr>
          <p:txBody>
            <a:bodyPr/>
            <a:lstStyle/>
            <a:p>
              <a:endParaRPr lang="tr-TR">
                <a:solidFill>
                  <a:schemeClr val="bg1"/>
                </a:solidFill>
              </a:endParaRPr>
            </a:p>
          </p:txBody>
        </p:sp>
        <p:sp>
          <p:nvSpPr>
            <p:cNvPr id="6" name="Oval 18"/>
            <p:cNvSpPr>
              <a:spLocks noChangeArrowheads="1"/>
            </p:cNvSpPr>
            <p:nvPr/>
          </p:nvSpPr>
          <p:spPr bwMode="gray">
            <a:xfrm rot="-1543677">
              <a:off x="2827" y="1707"/>
              <a:ext cx="768" cy="192"/>
            </a:xfrm>
            <a:prstGeom prst="ellipse">
              <a:avLst/>
            </a:prstGeom>
            <a:solidFill>
              <a:srgbClr val="055BB2"/>
            </a:solidFill>
            <a:ln w="9525">
              <a:noFill/>
              <a:round/>
              <a:headEnd/>
              <a:tailEnd/>
            </a:ln>
            <a:effectLst/>
          </p:spPr>
          <p:txBody>
            <a:bodyPr wrap="none" anchor="ctr"/>
            <a:lstStyle/>
            <a:p>
              <a:endParaRPr lang="tr-TR">
                <a:solidFill>
                  <a:schemeClr val="bg1"/>
                </a:solidFill>
              </a:endParaRPr>
            </a:p>
          </p:txBody>
        </p:sp>
        <p:sp>
          <p:nvSpPr>
            <p:cNvPr id="7" name="Oval 19"/>
            <p:cNvSpPr>
              <a:spLocks noChangeArrowheads="1"/>
            </p:cNvSpPr>
            <p:nvPr/>
          </p:nvSpPr>
          <p:spPr bwMode="gray">
            <a:xfrm rot="-1543677">
              <a:off x="4653" y="1861"/>
              <a:ext cx="720" cy="192"/>
            </a:xfrm>
            <a:prstGeom prst="ellipse">
              <a:avLst/>
            </a:prstGeom>
            <a:solidFill>
              <a:srgbClr val="924D70"/>
            </a:solidFill>
            <a:ln w="9525">
              <a:noFill/>
              <a:round/>
              <a:headEnd/>
              <a:tailEnd/>
            </a:ln>
            <a:effectLst/>
          </p:spPr>
          <p:txBody>
            <a:bodyPr wrap="none" anchor="ctr"/>
            <a:lstStyle/>
            <a:p>
              <a:endParaRPr lang="tr-TR">
                <a:solidFill>
                  <a:schemeClr val="bg1"/>
                </a:solidFill>
              </a:endParaRPr>
            </a:p>
          </p:txBody>
        </p:sp>
        <p:sp>
          <p:nvSpPr>
            <p:cNvPr id="8" name="Oval 20"/>
            <p:cNvSpPr>
              <a:spLocks noChangeArrowheads="1"/>
            </p:cNvSpPr>
            <p:nvPr/>
          </p:nvSpPr>
          <p:spPr bwMode="gray">
            <a:xfrm rot="-1543677">
              <a:off x="1821" y="3696"/>
              <a:ext cx="720" cy="192"/>
            </a:xfrm>
            <a:prstGeom prst="ellipse">
              <a:avLst/>
            </a:prstGeom>
            <a:solidFill>
              <a:srgbClr val="E1772E"/>
            </a:solidFill>
            <a:ln w="9525">
              <a:noFill/>
              <a:round/>
              <a:headEnd/>
              <a:tailEnd/>
            </a:ln>
            <a:effectLst/>
          </p:spPr>
          <p:txBody>
            <a:bodyPr wrap="none" anchor="ctr"/>
            <a:lstStyle/>
            <a:p>
              <a:endParaRPr lang="tr-TR">
                <a:solidFill>
                  <a:schemeClr val="bg1"/>
                </a:solidFill>
              </a:endParaRPr>
            </a:p>
          </p:txBody>
        </p:sp>
        <p:sp>
          <p:nvSpPr>
            <p:cNvPr id="9" name="Oval 21"/>
            <p:cNvSpPr>
              <a:spLocks noChangeArrowheads="1"/>
            </p:cNvSpPr>
            <p:nvPr/>
          </p:nvSpPr>
          <p:spPr bwMode="gray">
            <a:xfrm rot="-1543677">
              <a:off x="3547" y="3339"/>
              <a:ext cx="768" cy="192"/>
            </a:xfrm>
            <a:prstGeom prst="ellipse">
              <a:avLst/>
            </a:prstGeom>
            <a:solidFill>
              <a:srgbClr val="3B495D"/>
            </a:solidFill>
            <a:ln w="9525">
              <a:noFill/>
              <a:round/>
              <a:headEnd/>
              <a:tailEnd/>
            </a:ln>
            <a:effectLst/>
          </p:spPr>
          <p:txBody>
            <a:bodyPr wrap="none" anchor="ctr"/>
            <a:lstStyle/>
            <a:p>
              <a:endParaRPr lang="tr-TR">
                <a:solidFill>
                  <a:schemeClr val="bg1"/>
                </a:solidFill>
              </a:endParaRPr>
            </a:p>
          </p:txBody>
        </p:sp>
        <p:sp>
          <p:nvSpPr>
            <p:cNvPr id="10" name="Oval 22"/>
            <p:cNvSpPr>
              <a:spLocks noChangeArrowheads="1"/>
            </p:cNvSpPr>
            <p:nvPr/>
          </p:nvSpPr>
          <p:spPr bwMode="gray">
            <a:xfrm rot="-1543677">
              <a:off x="1243" y="2619"/>
              <a:ext cx="768" cy="192"/>
            </a:xfrm>
            <a:prstGeom prst="ellipse">
              <a:avLst/>
            </a:prstGeom>
            <a:solidFill>
              <a:srgbClr val="42719C"/>
            </a:solidFill>
            <a:ln w="9525">
              <a:noFill/>
              <a:round/>
              <a:headEnd/>
              <a:tailEnd/>
            </a:ln>
            <a:effectLst/>
          </p:spPr>
          <p:txBody>
            <a:bodyPr wrap="none" anchor="ctr"/>
            <a:lstStyle/>
            <a:p>
              <a:endParaRPr lang="tr-TR">
                <a:solidFill>
                  <a:schemeClr val="bg1"/>
                </a:solidFill>
              </a:endParaRPr>
            </a:p>
          </p:txBody>
        </p:sp>
        <p:sp>
          <p:nvSpPr>
            <p:cNvPr id="11" name="Oval 4"/>
            <p:cNvSpPr>
              <a:spLocks noChangeArrowheads="1"/>
            </p:cNvSpPr>
            <p:nvPr/>
          </p:nvSpPr>
          <p:spPr bwMode="gray">
            <a:xfrm>
              <a:off x="2400" y="1200"/>
              <a:ext cx="809" cy="803"/>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headEnd/>
              <a:tailEnd/>
            </a:ln>
            <a:effectLst/>
          </p:spPr>
          <p:txBody>
            <a:bodyPr wrap="none" anchor="ctr"/>
            <a:lstStyle/>
            <a:p>
              <a:pPr algn="ctr"/>
              <a:endParaRPr lang="tr-TR">
                <a:solidFill>
                  <a:schemeClr val="bg1"/>
                </a:solidFill>
              </a:endParaRPr>
            </a:p>
          </p:txBody>
        </p:sp>
        <p:sp>
          <p:nvSpPr>
            <p:cNvPr id="12" name="Oval 5"/>
            <p:cNvSpPr>
              <a:spLocks noChangeArrowheads="1"/>
            </p:cNvSpPr>
            <p:nvPr/>
          </p:nvSpPr>
          <p:spPr bwMode="gray">
            <a:xfrm>
              <a:off x="816" y="2160"/>
              <a:ext cx="809" cy="803"/>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ctr"/>
              <a:endParaRPr lang="tr-TR">
                <a:solidFill>
                  <a:schemeClr val="bg1"/>
                </a:solidFill>
              </a:endParaRPr>
            </a:p>
          </p:txBody>
        </p:sp>
        <p:sp>
          <p:nvSpPr>
            <p:cNvPr id="13" name="Oval 6"/>
            <p:cNvSpPr>
              <a:spLocks noChangeArrowheads="1"/>
            </p:cNvSpPr>
            <p:nvPr/>
          </p:nvSpPr>
          <p:spPr bwMode="gray">
            <a:xfrm>
              <a:off x="1372" y="3229"/>
              <a:ext cx="808" cy="803"/>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p:spPr>
          <p:txBody>
            <a:bodyPr wrap="none" anchor="ctr"/>
            <a:lstStyle/>
            <a:p>
              <a:pPr algn="ctr"/>
              <a:endParaRPr lang="tr-TR">
                <a:solidFill>
                  <a:schemeClr val="bg1"/>
                </a:solidFill>
              </a:endParaRPr>
            </a:p>
          </p:txBody>
        </p:sp>
        <p:sp>
          <p:nvSpPr>
            <p:cNvPr id="14" name="Oval 7"/>
            <p:cNvSpPr>
              <a:spLocks noChangeArrowheads="1"/>
            </p:cNvSpPr>
            <p:nvPr/>
          </p:nvSpPr>
          <p:spPr bwMode="gray">
            <a:xfrm>
              <a:off x="3120" y="2832"/>
              <a:ext cx="809" cy="803"/>
            </a:xfrm>
            <a:prstGeom prst="ellipse">
              <a:avLst/>
            </a:prstGeom>
            <a:gradFill rotWithShape="1">
              <a:gsLst>
                <a:gs pos="0">
                  <a:schemeClr val="tx2"/>
                </a:gs>
                <a:gs pos="100000">
                  <a:schemeClr val="tx2">
                    <a:gamma/>
                    <a:shade val="42353"/>
                    <a:invGamma/>
                  </a:schemeClr>
                </a:gs>
              </a:gsLst>
              <a:path path="shape">
                <a:fillToRect l="50000" t="50000" r="50000" b="50000"/>
              </a:path>
            </a:gradFill>
            <a:ln w="9525">
              <a:noFill/>
              <a:round/>
              <a:headEnd/>
              <a:tailEnd/>
            </a:ln>
            <a:effectLst/>
          </p:spPr>
          <p:txBody>
            <a:bodyPr wrap="none" anchor="ctr"/>
            <a:lstStyle/>
            <a:p>
              <a:pPr algn="ctr"/>
              <a:endParaRPr lang="tr-TR">
                <a:solidFill>
                  <a:schemeClr val="bg1"/>
                </a:solidFill>
              </a:endParaRPr>
            </a:p>
          </p:txBody>
        </p:sp>
        <p:sp>
          <p:nvSpPr>
            <p:cNvPr id="15" name="Oval 8"/>
            <p:cNvSpPr>
              <a:spLocks noChangeArrowheads="1"/>
            </p:cNvSpPr>
            <p:nvPr/>
          </p:nvSpPr>
          <p:spPr bwMode="gray">
            <a:xfrm>
              <a:off x="4272" y="1344"/>
              <a:ext cx="764" cy="803"/>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p:spPr>
          <p:txBody>
            <a:bodyPr wrap="none" anchor="ctr"/>
            <a:lstStyle/>
            <a:p>
              <a:pPr algn="ctr"/>
              <a:endParaRPr lang="tr-TR">
                <a:solidFill>
                  <a:schemeClr val="bg1"/>
                </a:solidFill>
              </a:endParaRPr>
            </a:p>
          </p:txBody>
        </p:sp>
        <p:sp>
          <p:nvSpPr>
            <p:cNvPr id="16" name="Text Box 9"/>
            <p:cNvSpPr txBox="1">
              <a:spLocks noChangeArrowheads="1"/>
            </p:cNvSpPr>
            <p:nvPr/>
          </p:nvSpPr>
          <p:spPr bwMode="white">
            <a:xfrm>
              <a:off x="1020" y="2247"/>
              <a:ext cx="412" cy="544"/>
            </a:xfrm>
            <a:prstGeom prst="rect">
              <a:avLst/>
            </a:prstGeom>
            <a:noFill/>
            <a:ln w="9525">
              <a:noFill/>
              <a:miter lim="800000"/>
              <a:headEnd/>
              <a:tailEnd/>
            </a:ln>
            <a:effectLst/>
          </p:spPr>
          <p:txBody>
            <a:bodyPr wrap="none">
              <a:spAutoFit/>
            </a:bodyPr>
            <a:lstStyle/>
            <a:p>
              <a:pPr algn="ctr" eaLnBrk="0" hangingPunct="0"/>
              <a:r>
                <a:rPr lang="tr-TR" b="1" dirty="0" smtClean="0">
                  <a:solidFill>
                    <a:schemeClr val="bg1"/>
                  </a:solidFill>
                  <a:effectLst>
                    <a:outerShdw blurRad="38100" dist="38100" dir="2700000" algn="tl">
                      <a:srgbClr val="000000">
                        <a:alpha val="43137"/>
                      </a:srgbClr>
                    </a:outerShdw>
                  </a:effectLst>
                </a:rPr>
                <a:t>Ziyaret </a:t>
              </a:r>
            </a:p>
            <a:p>
              <a:pPr algn="ctr" eaLnBrk="0" hangingPunct="0"/>
              <a:r>
                <a:rPr lang="tr-TR" b="1" dirty="0" smtClean="0">
                  <a:solidFill>
                    <a:schemeClr val="bg1"/>
                  </a:solidFill>
                  <a:effectLst>
                    <a:outerShdw blurRad="38100" dist="38100" dir="2700000" algn="tl">
                      <a:srgbClr val="000000">
                        <a:alpha val="43137"/>
                      </a:srgbClr>
                    </a:outerShdw>
                  </a:effectLst>
                </a:rPr>
                <a:t>Ettiği</a:t>
              </a:r>
            </a:p>
            <a:p>
              <a:pPr algn="ctr" eaLnBrk="0" hangingPunct="0"/>
              <a:r>
                <a:rPr lang="tr-TR" b="1" dirty="0" smtClean="0">
                  <a:solidFill>
                    <a:schemeClr val="bg1"/>
                  </a:solidFill>
                  <a:effectLst>
                    <a:outerShdw blurRad="38100" dist="38100" dir="2700000" algn="tl">
                      <a:srgbClr val="000000">
                        <a:alpha val="43137"/>
                      </a:srgbClr>
                    </a:outerShdw>
                  </a:effectLst>
                </a:rPr>
                <a:t>Sitelere</a:t>
              </a:r>
            </a:p>
            <a:p>
              <a:pPr algn="ctr" eaLnBrk="0" hangingPunct="0"/>
              <a:r>
                <a:rPr lang="tr-TR" b="1" dirty="0" smtClean="0">
                  <a:solidFill>
                    <a:schemeClr val="bg1"/>
                  </a:solidFill>
                  <a:effectLst>
                    <a:outerShdw blurRad="38100" dist="38100" dir="2700000" algn="tl">
                      <a:srgbClr val="000000">
                        <a:alpha val="43137"/>
                      </a:srgbClr>
                    </a:outerShdw>
                  </a:effectLst>
                </a:rPr>
                <a:t>Bakın</a:t>
              </a:r>
              <a:endParaRPr lang="en-US" b="1" dirty="0">
                <a:solidFill>
                  <a:schemeClr val="bg1"/>
                </a:solidFill>
                <a:effectLst>
                  <a:outerShdw blurRad="38100" dist="38100" dir="2700000" algn="tl">
                    <a:srgbClr val="000000">
                      <a:alpha val="43137"/>
                    </a:srgbClr>
                  </a:outerShdw>
                </a:effectLst>
              </a:endParaRPr>
            </a:p>
          </p:txBody>
        </p:sp>
        <p:sp>
          <p:nvSpPr>
            <p:cNvPr id="17" name="Text Box 10"/>
            <p:cNvSpPr txBox="1">
              <a:spLocks noChangeArrowheads="1"/>
            </p:cNvSpPr>
            <p:nvPr/>
          </p:nvSpPr>
          <p:spPr bwMode="white">
            <a:xfrm>
              <a:off x="2445" y="1389"/>
              <a:ext cx="713" cy="419"/>
            </a:xfrm>
            <a:prstGeom prst="rect">
              <a:avLst/>
            </a:prstGeom>
            <a:noFill/>
            <a:ln w="9525">
              <a:noFill/>
              <a:miter lim="800000"/>
              <a:headEnd/>
              <a:tailEnd/>
            </a:ln>
            <a:effectLst/>
          </p:spPr>
          <p:txBody>
            <a:bodyPr wrap="none">
              <a:spAutoFit/>
            </a:bodyPr>
            <a:lstStyle/>
            <a:p>
              <a:pPr algn="ctr" eaLnBrk="0" hangingPunct="0"/>
              <a:r>
                <a:rPr lang="tr-TR" b="1" dirty="0" smtClean="0">
                  <a:solidFill>
                    <a:schemeClr val="bg1"/>
                  </a:solidFill>
                  <a:effectLst>
                    <a:outerShdw blurRad="38100" dist="38100" dir="2700000" algn="tl">
                      <a:srgbClr val="000000">
                        <a:alpha val="43137"/>
                      </a:srgbClr>
                    </a:outerShdw>
                  </a:effectLst>
                </a:rPr>
                <a:t>Paylaştıklarına</a:t>
              </a:r>
            </a:p>
            <a:p>
              <a:pPr algn="ctr" eaLnBrk="0" hangingPunct="0"/>
              <a:r>
                <a:rPr lang="tr-TR" b="1" dirty="0" smtClean="0">
                  <a:solidFill>
                    <a:schemeClr val="bg1"/>
                  </a:solidFill>
                  <a:effectLst>
                    <a:outerShdw blurRad="38100" dist="38100" dir="2700000" algn="tl">
                      <a:srgbClr val="000000">
                        <a:alpha val="43137"/>
                      </a:srgbClr>
                    </a:outerShdw>
                  </a:effectLst>
                </a:rPr>
                <a:t>Dikkat</a:t>
              </a:r>
            </a:p>
            <a:p>
              <a:pPr algn="ctr" eaLnBrk="0" hangingPunct="0"/>
              <a:r>
                <a:rPr lang="tr-TR" b="1" dirty="0" smtClean="0">
                  <a:solidFill>
                    <a:schemeClr val="bg1"/>
                  </a:solidFill>
                  <a:effectLst>
                    <a:outerShdw blurRad="38100" dist="38100" dir="2700000" algn="tl">
                      <a:srgbClr val="000000">
                        <a:alpha val="43137"/>
                      </a:srgbClr>
                    </a:outerShdw>
                  </a:effectLst>
                </a:rPr>
                <a:t>Edin</a:t>
              </a:r>
              <a:endParaRPr lang="en-US" b="1" dirty="0">
                <a:solidFill>
                  <a:schemeClr val="bg1"/>
                </a:solidFill>
                <a:effectLst>
                  <a:outerShdw blurRad="38100" dist="38100" dir="2700000" algn="tl">
                    <a:srgbClr val="000000">
                      <a:alpha val="43137"/>
                    </a:srgbClr>
                  </a:outerShdw>
                </a:effectLst>
              </a:endParaRPr>
            </a:p>
          </p:txBody>
        </p:sp>
        <p:sp>
          <p:nvSpPr>
            <p:cNvPr id="18" name="Text Box 11"/>
            <p:cNvSpPr txBox="1">
              <a:spLocks noChangeArrowheads="1"/>
            </p:cNvSpPr>
            <p:nvPr/>
          </p:nvSpPr>
          <p:spPr bwMode="white">
            <a:xfrm>
              <a:off x="4379" y="1480"/>
              <a:ext cx="558" cy="419"/>
            </a:xfrm>
            <a:prstGeom prst="rect">
              <a:avLst/>
            </a:prstGeom>
            <a:noFill/>
            <a:ln w="9525">
              <a:noFill/>
              <a:miter lim="800000"/>
              <a:headEnd/>
              <a:tailEnd/>
            </a:ln>
            <a:effectLst/>
          </p:spPr>
          <p:txBody>
            <a:bodyPr wrap="none">
              <a:spAutoFit/>
            </a:bodyPr>
            <a:lstStyle/>
            <a:p>
              <a:pPr algn="ctr" eaLnBrk="0" hangingPunct="0"/>
              <a:r>
                <a:rPr lang="tr-TR" b="1" dirty="0" smtClean="0">
                  <a:solidFill>
                    <a:schemeClr val="bg1"/>
                  </a:solidFill>
                  <a:effectLst>
                    <a:outerShdw blurRad="38100" dist="38100" dir="2700000" algn="tl">
                      <a:srgbClr val="000000">
                        <a:alpha val="43137"/>
                      </a:srgbClr>
                    </a:outerShdw>
                  </a:effectLst>
                </a:rPr>
                <a:t>Süre</a:t>
              </a:r>
            </a:p>
            <a:p>
              <a:pPr algn="ctr" eaLnBrk="0" hangingPunct="0"/>
              <a:r>
                <a:rPr lang="tr-TR" b="1" dirty="0" smtClean="0">
                  <a:solidFill>
                    <a:schemeClr val="bg1"/>
                  </a:solidFill>
                  <a:effectLst>
                    <a:outerShdw blurRad="38100" dist="38100" dir="2700000" algn="tl">
                      <a:srgbClr val="000000">
                        <a:alpha val="43137"/>
                      </a:srgbClr>
                    </a:outerShdw>
                  </a:effectLst>
                </a:rPr>
                <a:t>Sınırlaması</a:t>
              </a:r>
            </a:p>
            <a:p>
              <a:pPr algn="ctr" eaLnBrk="0" hangingPunct="0"/>
              <a:r>
                <a:rPr lang="tr-TR" b="1" dirty="0" smtClean="0">
                  <a:solidFill>
                    <a:schemeClr val="bg1"/>
                  </a:solidFill>
                  <a:effectLst>
                    <a:outerShdw blurRad="38100" dist="38100" dir="2700000" algn="tl">
                      <a:srgbClr val="000000">
                        <a:alpha val="43137"/>
                      </a:srgbClr>
                    </a:outerShdw>
                  </a:effectLst>
                </a:rPr>
                <a:t>Yapın</a:t>
              </a:r>
              <a:endParaRPr lang="en-US" b="1" dirty="0">
                <a:solidFill>
                  <a:schemeClr val="bg1"/>
                </a:solidFill>
                <a:effectLst>
                  <a:outerShdw blurRad="38100" dist="38100" dir="2700000" algn="tl">
                    <a:srgbClr val="000000">
                      <a:alpha val="43137"/>
                    </a:srgbClr>
                  </a:outerShdw>
                </a:effectLst>
              </a:endParaRPr>
            </a:p>
          </p:txBody>
        </p:sp>
        <p:sp>
          <p:nvSpPr>
            <p:cNvPr id="19" name="Text Box 12"/>
            <p:cNvSpPr txBox="1">
              <a:spLocks noChangeArrowheads="1"/>
            </p:cNvSpPr>
            <p:nvPr/>
          </p:nvSpPr>
          <p:spPr bwMode="white">
            <a:xfrm>
              <a:off x="3273" y="2926"/>
              <a:ext cx="554" cy="544"/>
            </a:xfrm>
            <a:prstGeom prst="rect">
              <a:avLst/>
            </a:prstGeom>
            <a:noFill/>
            <a:ln w="9525">
              <a:noFill/>
              <a:miter lim="800000"/>
              <a:headEnd/>
              <a:tailEnd/>
            </a:ln>
            <a:effectLst/>
          </p:spPr>
          <p:txBody>
            <a:bodyPr wrap="none">
              <a:spAutoFit/>
            </a:bodyPr>
            <a:lstStyle/>
            <a:p>
              <a:pPr algn="ctr" eaLnBrk="0" hangingPunct="0"/>
              <a:r>
                <a:rPr lang="tr-TR" b="1" dirty="0" smtClean="0">
                  <a:solidFill>
                    <a:schemeClr val="bg1"/>
                  </a:solidFill>
                  <a:effectLst>
                    <a:outerShdw blurRad="38100" dist="38100" dir="2700000" algn="tl">
                      <a:srgbClr val="000000">
                        <a:alpha val="43137"/>
                      </a:srgbClr>
                    </a:outerShdw>
                  </a:effectLst>
                </a:rPr>
                <a:t>Bilgisayarı</a:t>
              </a:r>
            </a:p>
            <a:p>
              <a:pPr algn="ctr" eaLnBrk="0" hangingPunct="0"/>
              <a:r>
                <a:rPr lang="tr-TR" b="1" dirty="0" smtClean="0">
                  <a:solidFill>
                    <a:schemeClr val="bg1"/>
                  </a:solidFill>
                  <a:effectLst>
                    <a:outerShdw blurRad="38100" dist="38100" dir="2700000" algn="tl">
                      <a:srgbClr val="000000">
                        <a:alpha val="43137"/>
                      </a:srgbClr>
                    </a:outerShdw>
                  </a:effectLst>
                </a:rPr>
                <a:t>Ortak</a:t>
              </a:r>
            </a:p>
            <a:p>
              <a:pPr algn="ctr" eaLnBrk="0" hangingPunct="0"/>
              <a:r>
                <a:rPr lang="tr-TR" b="1" dirty="0" smtClean="0">
                  <a:solidFill>
                    <a:schemeClr val="bg1"/>
                  </a:solidFill>
                  <a:effectLst>
                    <a:outerShdw blurRad="38100" dist="38100" dir="2700000" algn="tl">
                      <a:srgbClr val="000000">
                        <a:alpha val="43137"/>
                      </a:srgbClr>
                    </a:outerShdw>
                  </a:effectLst>
                </a:rPr>
                <a:t>Alanda</a:t>
              </a:r>
            </a:p>
            <a:p>
              <a:pPr algn="ctr" eaLnBrk="0" hangingPunct="0"/>
              <a:r>
                <a:rPr lang="tr-TR" b="1" dirty="0" smtClean="0">
                  <a:solidFill>
                    <a:schemeClr val="bg1"/>
                  </a:solidFill>
                  <a:effectLst>
                    <a:outerShdw blurRad="38100" dist="38100" dir="2700000" algn="tl">
                      <a:srgbClr val="000000">
                        <a:alpha val="43137"/>
                      </a:srgbClr>
                    </a:outerShdw>
                  </a:effectLst>
                </a:rPr>
                <a:t>Kullandırın</a:t>
              </a:r>
              <a:endParaRPr lang="en-US" b="1" dirty="0">
                <a:solidFill>
                  <a:schemeClr val="bg1"/>
                </a:solidFill>
                <a:effectLst>
                  <a:outerShdw blurRad="38100" dist="38100" dir="2700000" algn="tl">
                    <a:srgbClr val="000000">
                      <a:alpha val="43137"/>
                    </a:srgbClr>
                  </a:outerShdw>
                </a:effectLst>
              </a:endParaRPr>
            </a:p>
          </p:txBody>
        </p:sp>
        <p:sp>
          <p:nvSpPr>
            <p:cNvPr id="20" name="Text Box 13"/>
            <p:cNvSpPr txBox="1">
              <a:spLocks noChangeArrowheads="1"/>
            </p:cNvSpPr>
            <p:nvPr/>
          </p:nvSpPr>
          <p:spPr bwMode="white">
            <a:xfrm>
              <a:off x="1542" y="3377"/>
              <a:ext cx="477" cy="419"/>
            </a:xfrm>
            <a:prstGeom prst="rect">
              <a:avLst/>
            </a:prstGeom>
            <a:noFill/>
            <a:ln w="9525">
              <a:noFill/>
              <a:miter lim="800000"/>
              <a:headEnd/>
              <a:tailEnd/>
            </a:ln>
            <a:effectLst/>
          </p:spPr>
          <p:txBody>
            <a:bodyPr wrap="none">
              <a:spAutoFit/>
            </a:bodyPr>
            <a:lstStyle/>
            <a:p>
              <a:pPr algn="ctr" eaLnBrk="0" hangingPunct="0"/>
              <a:r>
                <a:rPr lang="tr-TR" b="1" dirty="0" smtClean="0">
                  <a:solidFill>
                    <a:schemeClr val="bg1"/>
                  </a:solidFill>
                  <a:effectLst>
                    <a:outerShdw blurRad="38100" dist="38100" dir="2700000" algn="tl">
                      <a:srgbClr val="000000">
                        <a:alpha val="43137"/>
                      </a:srgbClr>
                    </a:outerShdw>
                  </a:effectLst>
                </a:rPr>
                <a:t>Şifrelerin</a:t>
              </a:r>
            </a:p>
            <a:p>
              <a:pPr algn="ctr" eaLnBrk="0" hangingPunct="0"/>
              <a:r>
                <a:rPr lang="tr-TR" b="1" dirty="0" smtClean="0">
                  <a:solidFill>
                    <a:schemeClr val="bg1"/>
                  </a:solidFill>
                  <a:effectLst>
                    <a:outerShdw blurRad="38100" dist="38100" dir="2700000" algn="tl">
                      <a:srgbClr val="000000">
                        <a:alpha val="43137"/>
                      </a:srgbClr>
                    </a:outerShdw>
                  </a:effectLst>
                </a:rPr>
                <a:t>Gizli</a:t>
              </a:r>
            </a:p>
            <a:p>
              <a:pPr algn="ctr" eaLnBrk="0" hangingPunct="0"/>
              <a:r>
                <a:rPr lang="tr-TR" b="1" dirty="0" smtClean="0">
                  <a:solidFill>
                    <a:schemeClr val="bg1"/>
                  </a:solidFill>
                  <a:effectLst>
                    <a:outerShdw blurRad="38100" dist="38100" dir="2700000" algn="tl">
                      <a:srgbClr val="000000">
                        <a:alpha val="43137"/>
                      </a:srgbClr>
                    </a:outerShdw>
                  </a:effectLst>
                </a:rPr>
                <a:t>Olması</a:t>
              </a:r>
            </a:p>
          </p:txBody>
        </p:sp>
        <p:sp>
          <p:nvSpPr>
            <p:cNvPr id="21" name="Text Box 14"/>
            <p:cNvSpPr txBox="1">
              <a:spLocks noChangeArrowheads="1"/>
            </p:cNvSpPr>
            <p:nvPr/>
          </p:nvSpPr>
          <p:spPr bwMode="auto">
            <a:xfrm>
              <a:off x="1876" y="2347"/>
              <a:ext cx="2540" cy="523"/>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eaLnBrk="0" hangingPunct="0"/>
              <a:r>
                <a:rPr lang="tr-TR" sz="2400" b="1" dirty="0" smtClean="0">
                  <a:solidFill>
                    <a:schemeClr val="bg1"/>
                  </a:solidFill>
                </a:rPr>
                <a:t>Yaşadığı bir sorunu size anlatması gerektiğini belirtin</a:t>
              </a:r>
              <a:endParaRPr lang="en-US" sz="2400" b="1" dirty="0">
                <a:solidFill>
                  <a:schemeClr val="bg1"/>
                </a:solidFill>
              </a:endParaRPr>
            </a:p>
          </p:txBody>
        </p:sp>
      </p:grpSp>
    </p:spTree>
    <p:extLst>
      <p:ext uri="{BB962C8B-B14F-4D97-AF65-F5344CB8AC3E}">
        <p14:creationId xmlns:p14="http://schemas.microsoft.com/office/powerpoint/2010/main" val="2726749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graphicFrame>
        <p:nvGraphicFramePr>
          <p:cNvPr id="2" name="Table 3"/>
          <p:cNvGraphicFramePr>
            <a:graphicFrameLocks noGrp="1"/>
          </p:cNvGraphicFramePr>
          <p:nvPr>
            <p:extLst>
              <p:ext uri="{D42A27DB-BD31-4B8C-83A1-F6EECF244321}">
                <p14:modId xmlns:p14="http://schemas.microsoft.com/office/powerpoint/2010/main" val="385863632"/>
              </p:ext>
            </p:extLst>
          </p:nvPr>
        </p:nvGraphicFramePr>
        <p:xfrm>
          <a:off x="290156" y="1052736"/>
          <a:ext cx="11558408" cy="5132993"/>
        </p:xfrm>
        <a:graphic>
          <a:graphicData uri="http://schemas.openxmlformats.org/drawingml/2006/table">
            <a:tbl>
              <a:tblPr>
                <a:noFill/>
                <a:tableStyleId>{775DCB02-9BB8-47FD-8907-85C794F793BA}</a:tableStyleId>
              </a:tblPr>
              <a:tblGrid>
                <a:gridCol w="3855191"/>
                <a:gridCol w="2638362"/>
                <a:gridCol w="2638362"/>
                <a:gridCol w="2426493"/>
              </a:tblGrid>
              <a:tr h="364841">
                <a:tc>
                  <a:txBody>
                    <a:bodyPr/>
                    <a:lstStyle/>
                    <a:p>
                      <a:pPr algn="just">
                        <a:lnSpc>
                          <a:spcPct val="100000"/>
                        </a:lnSpc>
                        <a:spcAft>
                          <a:spcPts val="0"/>
                        </a:spcAft>
                      </a:pP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a:ea typeface="Times New Roman"/>
                        <a:cs typeface="Times New Roman"/>
                      </a:endParaRPr>
                    </a:p>
                  </a:txBody>
                  <a:tcPr marL="67733" marR="67733" marT="0" marB="0"/>
                </a:tc>
                <a:tc gridSpan="3">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Etkililiğin değerlendirilmesi</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hMerge="1">
                  <a:txBody>
                    <a:bodyPr/>
                    <a:lstStyle/>
                    <a:p>
                      <a:endParaRPr lang="tr-TR"/>
                    </a:p>
                  </a:txBody>
                  <a:tcPr/>
                </a:tc>
                <a:tc hMerge="1">
                  <a:txBody>
                    <a:bodyPr/>
                    <a:lstStyle/>
                    <a:p>
                      <a:endParaRPr lang="tr-TR"/>
                    </a:p>
                  </a:txBody>
                  <a:tcPr/>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Çevrim dışı</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Yardımcı değil</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Biraz yardımcı</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Çok yardımcı</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Arkadaşa anlatma </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31.5</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35.5</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33.0</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Ebeveyne anlatma </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32.5</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28.9</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38.6</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marL="21590" indent="-21590" algn="just">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Çevrim dışı kalma </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37.1</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33.9</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29.0</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90060">
                <a:tc>
                  <a:txBody>
                    <a:bodyPr/>
                    <a:lstStyle/>
                    <a:p>
                      <a:pPr algn="just">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Öğretmene/idareciye anlatma </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38.1</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30.5</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31.5</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Yardım hattını arama </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39.7</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28.4</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31.9</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İzlemeyi durdurma </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40.7</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38.3</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21.0</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Başka yetişkine anlatma </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45.2</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22.2</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32.6</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Misilleme yapma</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48.3</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24.4</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27.3</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Kardeşe anlatma </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52.6</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25.3</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22.1</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Hiçbir şey yapmama  </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64.5</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22.9</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12.5</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r h="364841">
                <a:tc>
                  <a:txBody>
                    <a:bodyPr/>
                    <a:lstStyle/>
                    <a:p>
                      <a:pPr algn="just">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Tehditle yüzleşme </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68.2</a:t>
                      </a:r>
                      <a:endParaRPr lang="tr-TR" sz="1800" b="1" cap="none" spc="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22.1</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c>
                  <a:txBody>
                    <a:bodyPr/>
                    <a:lstStyle/>
                    <a:p>
                      <a:pPr algn="ctr">
                        <a:lnSpc>
                          <a:spcPct val="100000"/>
                        </a:lnSpc>
                        <a:spcAft>
                          <a:spcPts val="0"/>
                        </a:spcAft>
                      </a:pPr>
                      <a:r>
                        <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9.7</a:t>
                      </a:r>
                      <a:endParaRPr lang="tr-TR"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a:ea typeface="Times New Roman"/>
                        <a:cs typeface="Times New Roman"/>
                      </a:endParaRPr>
                    </a:p>
                  </a:txBody>
                  <a:tcPr marL="67733" marR="67733" marT="0" marB="0"/>
                </a:tc>
              </a:tr>
            </a:tbl>
          </a:graphicData>
        </a:graphic>
      </p:graphicFrame>
      <p:sp>
        <p:nvSpPr>
          <p:cNvPr id="3" name="Title 4"/>
          <p:cNvSpPr txBox="1">
            <a:spLocks/>
          </p:cNvSpPr>
          <p:nvPr/>
        </p:nvSpPr>
        <p:spPr>
          <a:xfrm>
            <a:off x="290156" y="274638"/>
            <a:ext cx="11558408" cy="706090"/>
          </a:xfrm>
          <a:prstGeom prst="rect">
            <a:avLst/>
          </a:prstGeom>
          <a:solidFill>
            <a:srgbClr val="FF0000">
              <a:alpha val="29020"/>
            </a:srgb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dirty="0" smtClean="0">
                <a:solidFill>
                  <a:schemeClr val="bg1"/>
                </a:solidFill>
              </a:rPr>
              <a:t>Mağdurların Başvurduğu Yöntemler</a:t>
            </a:r>
            <a:endParaRPr lang="tr-TR" dirty="0">
              <a:solidFill>
                <a:schemeClr val="bg1"/>
              </a:solidFill>
            </a:endParaRPr>
          </a:p>
        </p:txBody>
      </p:sp>
    </p:spTree>
    <p:extLst>
      <p:ext uri="{BB962C8B-B14F-4D97-AF65-F5344CB8AC3E}">
        <p14:creationId xmlns:p14="http://schemas.microsoft.com/office/powerpoint/2010/main" val="57213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192000" cy="6888532"/>
          </a:xfrm>
          <a:prstGeom prst="rect">
            <a:avLst/>
          </a:prstGeom>
        </p:spPr>
      </p:pic>
      <p:sp>
        <p:nvSpPr>
          <p:cNvPr id="3" name="TextBox 3"/>
          <p:cNvSpPr txBox="1"/>
          <p:nvPr/>
        </p:nvSpPr>
        <p:spPr>
          <a:xfrm>
            <a:off x="2095500" y="469702"/>
            <a:ext cx="8001000" cy="830997"/>
          </a:xfrm>
          <a:prstGeom prst="rect">
            <a:avLst/>
          </a:prstGeom>
          <a:noFill/>
        </p:spPr>
        <p:txBody>
          <a:bodyPr wrap="square" rtlCol="0">
            <a:spAutoFit/>
          </a:bodyPr>
          <a:lstStyle/>
          <a:p>
            <a:pPr algn="ctr"/>
            <a:r>
              <a:rPr lang="tr-TR" sz="4800" b="1" dirty="0" smtClean="0">
                <a:solidFill>
                  <a:schemeClr val="bg1"/>
                </a:solidFill>
                <a:effectLst>
                  <a:outerShdw blurRad="38100" dist="38100" dir="2700000" algn="tl">
                    <a:srgbClr val="000000">
                      <a:alpha val="43137"/>
                    </a:srgbClr>
                  </a:outerShdw>
                </a:effectLst>
                <a:cs typeface="Arial"/>
              </a:rPr>
              <a:t>BİLİNÇLİ OL , GÜVENLE KAL </a:t>
            </a:r>
          </a:p>
        </p:txBody>
      </p:sp>
    </p:spTree>
    <p:extLst>
      <p:ext uri="{BB962C8B-B14F-4D97-AF65-F5344CB8AC3E}">
        <p14:creationId xmlns:p14="http://schemas.microsoft.com/office/powerpoint/2010/main" val="59871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651" y="-2667652"/>
            <a:ext cx="6856697" cy="12192000"/>
          </a:xfrm>
          <a:prstGeom prst="rect">
            <a:avLst/>
          </a:prstGeom>
        </p:spPr>
      </p:pic>
      <p:grpSp>
        <p:nvGrpSpPr>
          <p:cNvPr id="12" name="Grup 11"/>
          <p:cNvGrpSpPr/>
          <p:nvPr/>
        </p:nvGrpSpPr>
        <p:grpSpPr>
          <a:xfrm>
            <a:off x="233858" y="159026"/>
            <a:ext cx="11726320" cy="6559826"/>
            <a:chOff x="233858" y="437715"/>
            <a:chExt cx="11726320" cy="6559826"/>
          </a:xfrm>
        </p:grpSpPr>
        <p:pic>
          <p:nvPicPr>
            <p:cNvPr id="9" name="Resim 8"/>
            <p:cNvPicPr>
              <a:picLocks noChangeAspect="1"/>
            </p:cNvPicPr>
            <p:nvPr/>
          </p:nvPicPr>
          <p:blipFill rotWithShape="1">
            <a:blip r:embed="rId3"/>
            <a:srcRect l="10302" t="15594" r="9385" b="4856"/>
            <a:stretch/>
          </p:blipFill>
          <p:spPr>
            <a:xfrm>
              <a:off x="2811434" y="437715"/>
              <a:ext cx="6571168" cy="6559826"/>
            </a:xfrm>
            <a:prstGeom prst="ellipse">
              <a:avLst/>
            </a:prstGeom>
            <a:ln>
              <a:noFill/>
            </a:ln>
            <a:effectLst>
              <a:softEdge rad="112500"/>
            </a:effectLst>
          </p:spPr>
        </p:pic>
        <p:sp>
          <p:nvSpPr>
            <p:cNvPr id="10" name="Metin kutusu 9"/>
            <p:cNvSpPr txBox="1"/>
            <p:nvPr/>
          </p:nvSpPr>
          <p:spPr>
            <a:xfrm>
              <a:off x="233858" y="631063"/>
              <a:ext cx="3213621" cy="1384995"/>
            </a:xfrm>
            <a:prstGeom prst="rect">
              <a:avLst/>
            </a:prstGeom>
            <a:noFill/>
          </p:spPr>
          <p:txBody>
            <a:bodyPr wrap="square" rtlCol="0">
              <a:spAutoFit/>
            </a:bodyPr>
            <a:lstStyle/>
            <a:p>
              <a:r>
                <a:rPr lang="tr-TR" sz="2800" b="1" dirty="0" smtClean="0">
                  <a:solidFill>
                    <a:schemeClr val="bg1"/>
                  </a:solidFill>
                  <a:effectLst>
                    <a:outerShdw blurRad="38100" dist="38100" dir="2700000" algn="tl">
                      <a:srgbClr val="000000">
                        <a:alpha val="43137"/>
                      </a:srgbClr>
                    </a:outerShdw>
                  </a:effectLst>
                </a:rPr>
                <a:t>İNTERNETTE</a:t>
              </a:r>
            </a:p>
            <a:p>
              <a:r>
                <a:rPr lang="tr-TR" sz="2800" b="1" dirty="0" smtClean="0">
                  <a:solidFill>
                    <a:schemeClr val="bg1"/>
                  </a:solidFill>
                  <a:effectLst>
                    <a:outerShdw blurRad="38100" dist="38100" dir="2700000" algn="tl">
                      <a:srgbClr val="000000">
                        <a:alpha val="43137"/>
                      </a:srgbClr>
                    </a:outerShdw>
                  </a:effectLst>
                </a:rPr>
                <a:t>BİR DAKİKADA</a:t>
              </a:r>
            </a:p>
            <a:p>
              <a:r>
                <a:rPr lang="tr-TR" sz="2800" b="1" dirty="0" smtClean="0">
                  <a:solidFill>
                    <a:schemeClr val="bg1"/>
                  </a:solidFill>
                  <a:effectLst>
                    <a:outerShdw blurRad="38100" dist="38100" dir="2700000" algn="tl">
                      <a:srgbClr val="000000">
                        <a:alpha val="43137"/>
                      </a:srgbClr>
                    </a:outerShdw>
                  </a:effectLst>
                </a:rPr>
                <a:t>NELER OLUYOR?</a:t>
              </a:r>
              <a:endParaRPr lang="tr-TR" sz="2800" b="1" dirty="0">
                <a:solidFill>
                  <a:schemeClr val="bg1"/>
                </a:solidFill>
                <a:effectLst>
                  <a:outerShdw blurRad="38100" dist="38100" dir="2700000" algn="tl">
                    <a:srgbClr val="000000">
                      <a:alpha val="43137"/>
                    </a:srgbClr>
                  </a:outerShdw>
                </a:effectLst>
              </a:endParaRPr>
            </a:p>
          </p:txBody>
        </p:sp>
        <p:sp>
          <p:nvSpPr>
            <p:cNvPr id="11" name="Metin kutusu 10"/>
            <p:cNvSpPr txBox="1"/>
            <p:nvPr/>
          </p:nvSpPr>
          <p:spPr>
            <a:xfrm>
              <a:off x="7598535" y="6593985"/>
              <a:ext cx="4361643" cy="369332"/>
            </a:xfrm>
            <a:prstGeom prst="rect">
              <a:avLst/>
            </a:prstGeom>
            <a:noFill/>
          </p:spPr>
          <p:txBody>
            <a:bodyPr wrap="none" rtlCol="0">
              <a:spAutoFit/>
            </a:bodyPr>
            <a:lstStyle/>
            <a:p>
              <a:r>
                <a:rPr lang="tr-TR" b="1" dirty="0" smtClean="0"/>
                <a:t>Güvenli İnternet Merkezi / </a:t>
              </a:r>
              <a:r>
                <a:rPr lang="tr-TR" b="1" dirty="0" smtClean="0">
                  <a:latin typeface="Times New Roman" panose="02020603050405020304" pitchFamily="18" charset="0"/>
                  <a:cs typeface="Times New Roman" panose="02020603050405020304" pitchFamily="18" charset="0"/>
                </a:rPr>
                <a:t>www.gim.org.tr </a:t>
              </a:r>
              <a:endParaRPr lang="tr-TR" b="1" dirty="0"/>
            </a:p>
          </p:txBody>
        </p:sp>
      </p:grpSp>
    </p:spTree>
    <p:extLst>
      <p:ext uri="{BB962C8B-B14F-4D97-AF65-F5344CB8AC3E}">
        <p14:creationId xmlns:p14="http://schemas.microsoft.com/office/powerpoint/2010/main" val="1656111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 10"/>
          <p:cNvGrpSpPr/>
          <p:nvPr/>
        </p:nvGrpSpPr>
        <p:grpSpPr>
          <a:xfrm>
            <a:off x="1728" y="0"/>
            <a:ext cx="12203524" cy="6858000"/>
            <a:chOff x="1728" y="0"/>
            <a:chExt cx="12203524" cy="6858000"/>
          </a:xfrm>
        </p:grpSpPr>
        <p:grpSp>
          <p:nvGrpSpPr>
            <p:cNvPr id="6" name="Grup 5"/>
            <p:cNvGrpSpPr/>
            <p:nvPr/>
          </p:nvGrpSpPr>
          <p:grpSpPr>
            <a:xfrm>
              <a:off x="1728" y="0"/>
              <a:ext cx="11572875" cy="6858000"/>
              <a:chOff x="0" y="0"/>
              <a:chExt cx="11572875" cy="685800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10" name="Resim 9"/>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3" name="Dikdörtgen 2"/>
          <p:cNvSpPr/>
          <p:nvPr/>
        </p:nvSpPr>
        <p:spPr>
          <a:xfrm>
            <a:off x="5743923" y="3105834"/>
            <a:ext cx="4640092"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tr-TR" sz="3600" dirty="0" smtClean="0">
                <a:solidFill>
                  <a:schemeClr val="bg1"/>
                </a:solidFill>
                <a:cs typeface="Times New Roman" panose="02020603050405020304" pitchFamily="18" charset="0"/>
              </a:rPr>
              <a:t>Sosyal </a:t>
            </a:r>
            <a:r>
              <a:rPr lang="tr-TR" sz="3600" dirty="0">
                <a:solidFill>
                  <a:schemeClr val="bg1"/>
                </a:solidFill>
                <a:cs typeface="Times New Roman" panose="02020603050405020304" pitchFamily="18" charset="0"/>
              </a:rPr>
              <a:t>medya nedir?</a:t>
            </a:r>
          </a:p>
        </p:txBody>
      </p:sp>
      <p:pic>
        <p:nvPicPr>
          <p:cNvPr id="4" name="Resim 3"/>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15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88405" y="2791519"/>
            <a:ext cx="4787773" cy="3742884"/>
          </a:xfrm>
          <a:prstGeom prst="rect">
            <a:avLst/>
          </a:prstGeom>
          <a:noFill/>
          <a:effectLst>
            <a:glow>
              <a:schemeClr val="accent1">
                <a:alpha val="0"/>
              </a:schemeClr>
            </a:glow>
          </a:effectLst>
        </p:spPr>
      </p:pic>
      <p:sp>
        <p:nvSpPr>
          <p:cNvPr id="5" name="Dikdörtgen 4"/>
          <p:cNvSpPr/>
          <p:nvPr/>
        </p:nvSpPr>
        <p:spPr>
          <a:xfrm>
            <a:off x="5743923" y="4008014"/>
            <a:ext cx="6096000" cy="1631216"/>
          </a:xfrm>
          <a:prstGeom prst="rect">
            <a:avLst/>
          </a:prstGeom>
        </p:spPr>
        <p:txBody>
          <a:bodyPr>
            <a:spAutoFit/>
          </a:bodyPr>
          <a:lstStyle/>
          <a:p>
            <a:r>
              <a:rPr lang="tr-TR" sz="2800" dirty="0" smtClean="0">
                <a:solidFill>
                  <a:schemeClr val="bg1"/>
                </a:solidFill>
                <a:cs typeface="Times New Roman" panose="02020603050405020304" pitchFamily="18" charset="0"/>
              </a:rPr>
              <a:t>Sosyal Medya; </a:t>
            </a:r>
          </a:p>
          <a:p>
            <a:r>
              <a:rPr lang="tr-TR" sz="2400" dirty="0" smtClean="0">
                <a:solidFill>
                  <a:schemeClr val="bg1"/>
                </a:solidFill>
                <a:cs typeface="Times New Roman" panose="02020603050405020304" pitchFamily="18" charset="0"/>
              </a:rPr>
              <a:t>Hayatımızı kolaylaştıran iletişim ve etkileşim araçlarını içerisinde barındıran dijital bilgi ve iletişim platformlarıdır.</a:t>
            </a:r>
            <a:endParaRPr lang="tr-TR" sz="2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854088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Resim 54"/>
          <p:cNvPicPr>
            <a:picLocks noChangeAspect="1"/>
          </p:cNvPicPr>
          <p:nvPr/>
        </p:nvPicPr>
        <p:blipFill>
          <a:blip r:embed="rId2"/>
          <a:stretch>
            <a:fillRect/>
          </a:stretch>
        </p:blipFill>
        <p:spPr>
          <a:xfrm>
            <a:off x="10817" y="0"/>
            <a:ext cx="12170365" cy="6858000"/>
          </a:xfrm>
          <a:prstGeom prst="rect">
            <a:avLst/>
          </a:prstGeom>
        </p:spPr>
      </p:pic>
      <p:sp>
        <p:nvSpPr>
          <p:cNvPr id="30" name="Dikdörtgen 29"/>
          <p:cNvSpPr/>
          <p:nvPr/>
        </p:nvSpPr>
        <p:spPr>
          <a:xfrm>
            <a:off x="2433013" y="2344586"/>
            <a:ext cx="8208084" cy="584775"/>
          </a:xfrm>
          <a:prstGeom prst="rect">
            <a:avLst/>
          </a:prstGeom>
        </p:spPr>
        <p:txBody>
          <a:bodyPr wrap="square">
            <a:spAutoFit/>
          </a:bodyPr>
          <a:lstStyle/>
          <a:p>
            <a:pPr algn="ctr"/>
            <a:r>
              <a:rPr lang="tr-TR" sz="3200" dirty="0" smtClean="0">
                <a:solidFill>
                  <a:schemeClr val="bg1"/>
                </a:solidFill>
                <a:effectLst>
                  <a:outerShdw blurRad="38100" dist="38100" dir="2700000" algn="tl">
                    <a:srgbClr val="000000">
                      <a:alpha val="43137"/>
                    </a:srgbClr>
                  </a:outerShdw>
                </a:effectLst>
                <a:cs typeface="Times New Roman" panose="02020603050405020304" pitchFamily="18" charset="0"/>
              </a:rPr>
              <a:t>.</a:t>
            </a:r>
            <a:endParaRPr lang="tr-TR" sz="3200"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32" name="Dikdörtgen 31"/>
          <p:cNvSpPr/>
          <p:nvPr/>
        </p:nvSpPr>
        <p:spPr>
          <a:xfrm>
            <a:off x="10817" y="992118"/>
            <a:ext cx="12181183" cy="52322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2800" b="1" dirty="0">
                <a:solidFill>
                  <a:srgbClr val="FF0000"/>
                </a:solidFill>
                <a:effectLst>
                  <a:outerShdw blurRad="38100" dist="38100" dir="2700000" algn="tl">
                    <a:srgbClr val="000000">
                      <a:alpha val="43137"/>
                    </a:srgbClr>
                  </a:outerShdw>
                </a:effectLst>
                <a:cs typeface="Times New Roman" panose="02020603050405020304" pitchFamily="18" charset="0"/>
              </a:rPr>
              <a:t>Bir fotoğrafta hangi bilgilerimiz olabilir?</a:t>
            </a:r>
          </a:p>
        </p:txBody>
      </p:sp>
      <p:pic>
        <p:nvPicPr>
          <p:cNvPr id="33"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96767" y="1770393"/>
            <a:ext cx="5113058" cy="4648794"/>
          </a:xfrm>
          <a:prstGeom prst="rect">
            <a:avLst/>
          </a:prstGeom>
        </p:spPr>
      </p:pic>
      <p:pic>
        <p:nvPicPr>
          <p:cNvPr id="34" name="Picture 19"/>
          <p:cNvPicPr>
            <a:picLocks noChangeAspect="1"/>
          </p:cNvPicPr>
          <p:nvPr/>
        </p:nvPicPr>
        <p:blipFill>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rot="612692">
            <a:off x="3586847" y="2330152"/>
            <a:ext cx="4242058" cy="2887950"/>
          </a:xfrm>
          <a:prstGeom prst="rect">
            <a:avLst/>
          </a:prstGeom>
        </p:spPr>
      </p:pic>
      <p:sp>
        <p:nvSpPr>
          <p:cNvPr id="35" name="TextBox 4"/>
          <p:cNvSpPr txBox="1"/>
          <p:nvPr/>
        </p:nvSpPr>
        <p:spPr>
          <a:xfrm>
            <a:off x="7128669" y="1515337"/>
            <a:ext cx="2314782" cy="461665"/>
          </a:xfrm>
          <a:prstGeom prst="rect">
            <a:avLst/>
          </a:prstGeom>
          <a:noFill/>
        </p:spPr>
        <p:txBody>
          <a:bodyPr wrap="square" rtlCol="0">
            <a:spAutoFit/>
          </a:bodyPr>
          <a:lstStyle/>
          <a:p>
            <a:r>
              <a:rPr lang="en-GB" sz="2400" dirty="0" err="1">
                <a:solidFill>
                  <a:schemeClr val="bg1"/>
                </a:solidFill>
                <a:effectLst>
                  <a:outerShdw blurRad="38100" dist="38100" dir="2700000" algn="tl">
                    <a:srgbClr val="000000">
                      <a:alpha val="43137"/>
                    </a:srgbClr>
                  </a:outerShdw>
                </a:effectLst>
                <a:cs typeface="Arial"/>
              </a:rPr>
              <a:t>Kişisel</a:t>
            </a:r>
            <a:r>
              <a:rPr lang="en-GB" sz="2400" dirty="0">
                <a:solidFill>
                  <a:schemeClr val="bg1"/>
                </a:solidFill>
                <a:effectLst>
                  <a:outerShdw blurRad="38100" dist="38100" dir="2700000" algn="tl">
                    <a:srgbClr val="000000">
                      <a:alpha val="43137"/>
                    </a:srgbClr>
                  </a:outerShdw>
                </a:effectLst>
                <a:cs typeface="Arial"/>
              </a:rPr>
              <a:t> </a:t>
            </a:r>
            <a:r>
              <a:rPr lang="en-GB" sz="2400" dirty="0" err="1" smtClean="0">
                <a:solidFill>
                  <a:schemeClr val="bg1"/>
                </a:solidFill>
                <a:effectLst>
                  <a:outerShdw blurRad="38100" dist="38100" dir="2700000" algn="tl">
                    <a:srgbClr val="000000">
                      <a:alpha val="43137"/>
                    </a:srgbClr>
                  </a:outerShdw>
                </a:effectLst>
                <a:cs typeface="Arial"/>
              </a:rPr>
              <a:t>bilgi</a:t>
            </a:r>
            <a:r>
              <a:rPr lang="tr-TR" sz="2400" dirty="0" err="1" smtClean="0">
                <a:solidFill>
                  <a:schemeClr val="bg1"/>
                </a:solidFill>
                <a:effectLst>
                  <a:outerShdw blurRad="38100" dist="38100" dir="2700000" algn="tl">
                    <a:srgbClr val="000000">
                      <a:alpha val="43137"/>
                    </a:srgbClr>
                  </a:outerShdw>
                </a:effectLst>
                <a:cs typeface="Arial"/>
              </a:rPr>
              <a:t>ler</a:t>
            </a:r>
            <a:endParaRPr lang="en-GB" sz="2400" dirty="0">
              <a:solidFill>
                <a:schemeClr val="bg1"/>
              </a:solidFill>
              <a:effectLst>
                <a:outerShdw blurRad="38100" dist="38100" dir="2700000" algn="tl">
                  <a:srgbClr val="000000">
                    <a:alpha val="43137"/>
                  </a:srgbClr>
                </a:outerShdw>
              </a:effectLst>
              <a:cs typeface="Arial"/>
            </a:endParaRPr>
          </a:p>
        </p:txBody>
      </p:sp>
      <p:sp>
        <p:nvSpPr>
          <p:cNvPr id="36" name="TextBox 5"/>
          <p:cNvSpPr txBox="1"/>
          <p:nvPr/>
        </p:nvSpPr>
        <p:spPr>
          <a:xfrm>
            <a:off x="1443204" y="1661300"/>
            <a:ext cx="1928192" cy="830997"/>
          </a:xfrm>
          <a:prstGeom prst="rect">
            <a:avLst/>
          </a:prstGeom>
          <a:noFill/>
        </p:spPr>
        <p:txBody>
          <a:bodyPr wrap="square" rtlCol="0">
            <a:spAutoFit/>
          </a:bodyPr>
          <a:lstStyle/>
          <a:p>
            <a:pPr algn="ctr"/>
            <a:r>
              <a:rPr lang="en-GB" sz="2400" dirty="0" err="1">
                <a:solidFill>
                  <a:schemeClr val="bg1"/>
                </a:solidFill>
                <a:effectLst>
                  <a:outerShdw blurRad="38100" dist="38100" dir="2700000" algn="tl">
                    <a:srgbClr val="000000">
                      <a:alpha val="43137"/>
                    </a:srgbClr>
                  </a:outerShdw>
                </a:effectLst>
                <a:cs typeface="Arial"/>
              </a:rPr>
              <a:t>Bir</a:t>
            </a:r>
            <a:r>
              <a:rPr lang="en-GB" sz="2400" dirty="0">
                <a:solidFill>
                  <a:schemeClr val="bg1"/>
                </a:solidFill>
                <a:effectLst>
                  <a:outerShdw blurRad="38100" dist="38100" dir="2700000" algn="tl">
                    <a:srgbClr val="000000">
                      <a:alpha val="43137"/>
                    </a:srgbClr>
                  </a:outerShdw>
                </a:effectLst>
                <a:cs typeface="Arial"/>
              </a:rPr>
              <a:t> </a:t>
            </a:r>
            <a:r>
              <a:rPr lang="en-GB" sz="2400" dirty="0" err="1" smtClean="0">
                <a:solidFill>
                  <a:schemeClr val="bg1"/>
                </a:solidFill>
                <a:effectLst>
                  <a:outerShdw blurRad="38100" dist="38100" dir="2700000" algn="tl">
                    <a:srgbClr val="000000">
                      <a:alpha val="43137"/>
                    </a:srgbClr>
                  </a:outerShdw>
                </a:effectLst>
                <a:cs typeface="Arial"/>
              </a:rPr>
              <a:t>hikaye</a:t>
            </a:r>
            <a:r>
              <a:rPr lang="tr-TR" sz="2400" dirty="0" smtClean="0">
                <a:solidFill>
                  <a:schemeClr val="bg1"/>
                </a:solidFill>
                <a:effectLst>
                  <a:outerShdw blurRad="38100" dist="38100" dir="2700000" algn="tl">
                    <a:srgbClr val="000000">
                      <a:alpha val="43137"/>
                    </a:srgbClr>
                  </a:outerShdw>
                </a:effectLst>
                <a:cs typeface="Arial"/>
              </a:rPr>
              <a:t>si mi var</a:t>
            </a:r>
            <a:r>
              <a:rPr lang="en-GB" sz="2400" dirty="0" smtClean="0">
                <a:solidFill>
                  <a:schemeClr val="bg1"/>
                </a:solidFill>
                <a:effectLst>
                  <a:outerShdw blurRad="38100" dist="38100" dir="2700000" algn="tl">
                    <a:srgbClr val="000000">
                      <a:alpha val="43137"/>
                    </a:srgbClr>
                  </a:outerShdw>
                </a:effectLst>
                <a:cs typeface="Arial"/>
              </a:rPr>
              <a:t>?</a:t>
            </a:r>
            <a:endParaRPr lang="en-GB" sz="2400" dirty="0">
              <a:solidFill>
                <a:schemeClr val="bg1"/>
              </a:solidFill>
              <a:effectLst>
                <a:outerShdw blurRad="38100" dist="38100" dir="2700000" algn="tl">
                  <a:srgbClr val="000000">
                    <a:alpha val="43137"/>
                  </a:srgbClr>
                </a:outerShdw>
              </a:effectLst>
              <a:cs typeface="Arial"/>
            </a:endParaRPr>
          </a:p>
        </p:txBody>
      </p:sp>
      <p:sp>
        <p:nvSpPr>
          <p:cNvPr id="37" name="TextBox 6"/>
          <p:cNvSpPr txBox="1"/>
          <p:nvPr/>
        </p:nvSpPr>
        <p:spPr>
          <a:xfrm>
            <a:off x="1061915" y="2802562"/>
            <a:ext cx="1928192" cy="830997"/>
          </a:xfrm>
          <a:prstGeom prst="rect">
            <a:avLst/>
          </a:prstGeom>
          <a:noFill/>
        </p:spPr>
        <p:txBody>
          <a:bodyPr wrap="square" rtlCol="0">
            <a:spAutoFit/>
          </a:bodyPr>
          <a:lstStyle/>
          <a:p>
            <a:pPr algn="ctr"/>
            <a:r>
              <a:rPr lang="en-GB" sz="2400" dirty="0" err="1">
                <a:solidFill>
                  <a:schemeClr val="bg1"/>
                </a:solidFill>
                <a:effectLst>
                  <a:outerShdw blurRad="38100" dist="38100" dir="2700000" algn="tl">
                    <a:srgbClr val="000000">
                      <a:alpha val="43137"/>
                    </a:srgbClr>
                  </a:outerShdw>
                </a:effectLst>
                <a:cs typeface="Arial"/>
              </a:rPr>
              <a:t>Bir</a:t>
            </a:r>
            <a:r>
              <a:rPr lang="en-GB" sz="2400" dirty="0">
                <a:solidFill>
                  <a:schemeClr val="bg1"/>
                </a:solidFill>
                <a:effectLst>
                  <a:outerShdw blurRad="38100" dist="38100" dir="2700000" algn="tl">
                    <a:srgbClr val="000000">
                      <a:alpha val="43137"/>
                    </a:srgbClr>
                  </a:outerShdw>
                </a:effectLst>
                <a:cs typeface="Arial"/>
              </a:rPr>
              <a:t> </a:t>
            </a:r>
            <a:r>
              <a:rPr lang="en-GB" sz="2400" dirty="0" err="1" smtClean="0">
                <a:solidFill>
                  <a:schemeClr val="bg1"/>
                </a:solidFill>
                <a:effectLst>
                  <a:outerShdw blurRad="38100" dist="38100" dir="2700000" algn="tl">
                    <a:srgbClr val="000000">
                      <a:alpha val="43137"/>
                    </a:srgbClr>
                  </a:outerShdw>
                </a:effectLst>
                <a:cs typeface="Arial"/>
              </a:rPr>
              <a:t>mesaj</a:t>
            </a:r>
            <a:r>
              <a:rPr lang="tr-TR" sz="2400" dirty="0" smtClean="0">
                <a:solidFill>
                  <a:schemeClr val="bg1"/>
                </a:solidFill>
                <a:effectLst>
                  <a:outerShdw blurRad="38100" dist="38100" dir="2700000" algn="tl">
                    <a:srgbClr val="000000">
                      <a:alpha val="43137"/>
                    </a:srgbClr>
                  </a:outerShdw>
                </a:effectLst>
                <a:cs typeface="Arial"/>
              </a:rPr>
              <a:t> mı veriyor</a:t>
            </a:r>
            <a:r>
              <a:rPr lang="en-GB" sz="2400" dirty="0" smtClean="0">
                <a:solidFill>
                  <a:schemeClr val="bg1"/>
                </a:solidFill>
                <a:effectLst>
                  <a:outerShdw blurRad="38100" dist="38100" dir="2700000" algn="tl">
                    <a:srgbClr val="000000">
                      <a:alpha val="43137"/>
                    </a:srgbClr>
                  </a:outerShdw>
                </a:effectLst>
                <a:cs typeface="Arial"/>
              </a:rPr>
              <a:t>?</a:t>
            </a:r>
            <a:endParaRPr lang="en-GB" sz="2400" dirty="0">
              <a:solidFill>
                <a:schemeClr val="bg1"/>
              </a:solidFill>
              <a:effectLst>
                <a:outerShdw blurRad="38100" dist="38100" dir="2700000" algn="tl">
                  <a:srgbClr val="000000">
                    <a:alpha val="43137"/>
                  </a:srgbClr>
                </a:outerShdw>
              </a:effectLst>
              <a:cs typeface="Arial"/>
            </a:endParaRPr>
          </a:p>
        </p:txBody>
      </p:sp>
      <p:sp>
        <p:nvSpPr>
          <p:cNvPr id="38" name="TextBox 7"/>
          <p:cNvSpPr txBox="1"/>
          <p:nvPr/>
        </p:nvSpPr>
        <p:spPr>
          <a:xfrm>
            <a:off x="657555" y="4054738"/>
            <a:ext cx="2579484" cy="830997"/>
          </a:xfrm>
          <a:prstGeom prst="rect">
            <a:avLst/>
          </a:prstGeom>
          <a:noFill/>
        </p:spPr>
        <p:txBody>
          <a:bodyPr wrap="square" rtlCol="0">
            <a:spAutoFit/>
          </a:bodyPr>
          <a:lstStyle/>
          <a:p>
            <a:pPr algn="ctr"/>
            <a:r>
              <a:rPr lang="tr-TR" sz="2400" dirty="0" smtClean="0">
                <a:solidFill>
                  <a:schemeClr val="bg1"/>
                </a:solidFill>
                <a:effectLst>
                  <a:outerShdw blurRad="38100" dist="38100" dir="2700000" algn="tl">
                    <a:srgbClr val="000000">
                      <a:alpha val="43137"/>
                    </a:srgbClr>
                  </a:outerShdw>
                </a:effectLst>
                <a:cs typeface="Arial"/>
              </a:rPr>
              <a:t>Kendine güveni var mı?</a:t>
            </a:r>
            <a:endParaRPr lang="en-GB" sz="2400" dirty="0">
              <a:solidFill>
                <a:schemeClr val="bg1"/>
              </a:solidFill>
              <a:effectLst>
                <a:outerShdw blurRad="38100" dist="38100" dir="2700000" algn="tl">
                  <a:srgbClr val="000000">
                    <a:alpha val="43137"/>
                  </a:srgbClr>
                </a:outerShdw>
              </a:effectLst>
              <a:cs typeface="Arial"/>
            </a:endParaRPr>
          </a:p>
        </p:txBody>
      </p:sp>
      <p:sp>
        <p:nvSpPr>
          <p:cNvPr id="39" name="TextBox 8"/>
          <p:cNvSpPr txBox="1"/>
          <p:nvPr/>
        </p:nvSpPr>
        <p:spPr>
          <a:xfrm>
            <a:off x="8136673" y="5054800"/>
            <a:ext cx="2690713" cy="1200329"/>
          </a:xfrm>
          <a:prstGeom prst="rect">
            <a:avLst/>
          </a:prstGeom>
          <a:noFill/>
        </p:spPr>
        <p:txBody>
          <a:bodyPr wrap="square" rtlCol="0">
            <a:spAutoFit/>
          </a:bodyPr>
          <a:lstStyle/>
          <a:p>
            <a:pPr algn="ctr"/>
            <a:r>
              <a:rPr lang="en-GB" sz="2400" dirty="0" err="1">
                <a:solidFill>
                  <a:schemeClr val="bg1"/>
                </a:solidFill>
                <a:effectLst>
                  <a:outerShdw blurRad="38100" dist="38100" dir="2700000" algn="tl">
                    <a:srgbClr val="000000">
                      <a:alpha val="43137"/>
                    </a:srgbClr>
                  </a:outerShdw>
                </a:effectLst>
                <a:cs typeface="Arial"/>
              </a:rPr>
              <a:t>Bir</a:t>
            </a:r>
            <a:r>
              <a:rPr lang="en-GB" sz="2400" dirty="0">
                <a:solidFill>
                  <a:schemeClr val="bg1"/>
                </a:solidFill>
                <a:effectLst>
                  <a:outerShdw blurRad="38100" dist="38100" dir="2700000" algn="tl">
                    <a:srgbClr val="000000">
                      <a:alpha val="43137"/>
                    </a:srgbClr>
                  </a:outerShdw>
                </a:effectLst>
                <a:cs typeface="Arial"/>
              </a:rPr>
              <a:t> </a:t>
            </a:r>
            <a:r>
              <a:rPr lang="en-GB" sz="2400" dirty="0" err="1">
                <a:solidFill>
                  <a:schemeClr val="bg1"/>
                </a:solidFill>
                <a:effectLst>
                  <a:outerShdw blurRad="38100" dist="38100" dir="2700000" algn="tl">
                    <a:srgbClr val="000000">
                      <a:alpha val="43137"/>
                    </a:srgbClr>
                  </a:outerShdw>
                </a:effectLst>
                <a:cs typeface="Arial"/>
              </a:rPr>
              <a:t>izlenim</a:t>
            </a:r>
            <a:r>
              <a:rPr lang="en-GB" sz="2400" dirty="0">
                <a:solidFill>
                  <a:schemeClr val="bg1"/>
                </a:solidFill>
                <a:effectLst>
                  <a:outerShdw blurRad="38100" dist="38100" dir="2700000" algn="tl">
                    <a:srgbClr val="000000">
                      <a:alpha val="43137"/>
                    </a:srgbClr>
                  </a:outerShdw>
                </a:effectLst>
                <a:cs typeface="Arial"/>
              </a:rPr>
              <a:t> </a:t>
            </a:r>
            <a:r>
              <a:rPr lang="tr-TR" sz="2400" dirty="0" smtClean="0">
                <a:solidFill>
                  <a:schemeClr val="bg1"/>
                </a:solidFill>
                <a:effectLst>
                  <a:outerShdw blurRad="38100" dist="38100" dir="2700000" algn="tl">
                    <a:srgbClr val="000000">
                      <a:alpha val="43137"/>
                    </a:srgbClr>
                  </a:outerShdw>
                </a:effectLst>
                <a:cs typeface="Arial"/>
              </a:rPr>
              <a:t>oluşturur</a:t>
            </a:r>
            <a:r>
              <a:rPr lang="en-GB" sz="2400" dirty="0" smtClean="0">
                <a:solidFill>
                  <a:schemeClr val="bg1"/>
                </a:solidFill>
                <a:effectLst>
                  <a:outerShdw blurRad="38100" dist="38100" dir="2700000" algn="tl">
                    <a:srgbClr val="000000">
                      <a:alpha val="43137"/>
                    </a:srgbClr>
                  </a:outerShdw>
                </a:effectLst>
                <a:cs typeface="Arial"/>
              </a:rPr>
              <a:t> </a:t>
            </a:r>
            <a:r>
              <a:rPr lang="tr-TR" sz="2400" dirty="0" smtClean="0">
                <a:solidFill>
                  <a:schemeClr val="bg1"/>
                </a:solidFill>
                <a:effectLst>
                  <a:outerShdw blurRad="38100" dist="38100" dir="2700000" algn="tl">
                    <a:srgbClr val="000000">
                      <a:alpha val="43137"/>
                    </a:srgbClr>
                  </a:outerShdw>
                </a:effectLst>
                <a:cs typeface="Arial"/>
              </a:rPr>
              <a:t>ve</a:t>
            </a:r>
            <a:r>
              <a:rPr lang="en-GB" sz="2400" dirty="0" smtClean="0">
                <a:solidFill>
                  <a:schemeClr val="bg1"/>
                </a:solidFill>
                <a:effectLst>
                  <a:outerShdw blurRad="38100" dist="38100" dir="2700000" algn="tl">
                    <a:srgbClr val="000000">
                      <a:alpha val="43137"/>
                    </a:srgbClr>
                  </a:outerShdw>
                </a:effectLst>
                <a:cs typeface="Arial"/>
              </a:rPr>
              <a:t> </a:t>
            </a:r>
            <a:r>
              <a:rPr lang="en-GB" sz="2400" dirty="0" err="1">
                <a:solidFill>
                  <a:schemeClr val="bg1"/>
                </a:solidFill>
                <a:effectLst>
                  <a:outerShdw blurRad="38100" dist="38100" dir="2700000" algn="tl">
                    <a:srgbClr val="000000">
                      <a:alpha val="43137"/>
                    </a:srgbClr>
                  </a:outerShdw>
                </a:effectLst>
                <a:cs typeface="Arial"/>
              </a:rPr>
              <a:t>çevrimiçi</a:t>
            </a:r>
            <a:r>
              <a:rPr lang="en-GB" sz="2400" dirty="0">
                <a:solidFill>
                  <a:schemeClr val="bg1"/>
                </a:solidFill>
                <a:effectLst>
                  <a:outerShdw blurRad="38100" dist="38100" dir="2700000" algn="tl">
                    <a:srgbClr val="000000">
                      <a:alpha val="43137"/>
                    </a:srgbClr>
                  </a:outerShdw>
                </a:effectLst>
                <a:cs typeface="Arial"/>
              </a:rPr>
              <a:t> </a:t>
            </a:r>
            <a:r>
              <a:rPr lang="en-GB" sz="2400" dirty="0" err="1">
                <a:solidFill>
                  <a:schemeClr val="bg1"/>
                </a:solidFill>
                <a:effectLst>
                  <a:outerShdw blurRad="38100" dist="38100" dir="2700000" algn="tl">
                    <a:srgbClr val="000000">
                      <a:alpha val="43137"/>
                    </a:srgbClr>
                  </a:outerShdw>
                </a:effectLst>
                <a:cs typeface="Arial"/>
              </a:rPr>
              <a:t>itibarını</a:t>
            </a:r>
            <a:r>
              <a:rPr lang="en-GB" sz="2400" dirty="0">
                <a:solidFill>
                  <a:schemeClr val="bg1"/>
                </a:solidFill>
                <a:effectLst>
                  <a:outerShdw blurRad="38100" dist="38100" dir="2700000" algn="tl">
                    <a:srgbClr val="000000">
                      <a:alpha val="43137"/>
                    </a:srgbClr>
                  </a:outerShdw>
                </a:effectLst>
                <a:cs typeface="Arial"/>
              </a:rPr>
              <a:t> </a:t>
            </a:r>
            <a:r>
              <a:rPr lang="en-GB" sz="2400" dirty="0" err="1">
                <a:solidFill>
                  <a:schemeClr val="bg1"/>
                </a:solidFill>
                <a:effectLst>
                  <a:outerShdw blurRad="38100" dist="38100" dir="2700000" algn="tl">
                    <a:srgbClr val="000000">
                      <a:alpha val="43137"/>
                    </a:srgbClr>
                  </a:outerShdw>
                </a:effectLst>
                <a:cs typeface="Arial"/>
              </a:rPr>
              <a:t>etkiler</a:t>
            </a:r>
            <a:endParaRPr lang="en-GB" sz="2400" dirty="0" smtClean="0">
              <a:solidFill>
                <a:schemeClr val="bg1"/>
              </a:solidFill>
              <a:effectLst>
                <a:outerShdw blurRad="38100" dist="38100" dir="2700000" algn="tl">
                  <a:srgbClr val="000000">
                    <a:alpha val="43137"/>
                  </a:srgbClr>
                </a:outerShdw>
              </a:effectLst>
              <a:cs typeface="Arial"/>
            </a:endParaRPr>
          </a:p>
        </p:txBody>
      </p:sp>
      <p:sp>
        <p:nvSpPr>
          <p:cNvPr id="40" name="TextBox 9"/>
          <p:cNvSpPr txBox="1"/>
          <p:nvPr/>
        </p:nvSpPr>
        <p:spPr>
          <a:xfrm>
            <a:off x="8232404" y="3092913"/>
            <a:ext cx="2222133"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cs typeface="Arial"/>
              </a:rPr>
              <a:t>Tanıdık çevresi</a:t>
            </a:r>
            <a:endParaRPr lang="en-GB" sz="2400" dirty="0">
              <a:solidFill>
                <a:schemeClr val="bg1"/>
              </a:solidFill>
              <a:effectLst>
                <a:outerShdw blurRad="38100" dist="38100" dir="2700000" algn="tl">
                  <a:srgbClr val="000000">
                    <a:alpha val="43137"/>
                  </a:srgbClr>
                </a:outerShdw>
              </a:effectLst>
              <a:cs typeface="Arial"/>
            </a:endParaRPr>
          </a:p>
        </p:txBody>
      </p:sp>
      <p:sp>
        <p:nvSpPr>
          <p:cNvPr id="41" name="TextBox 10"/>
          <p:cNvSpPr txBox="1"/>
          <p:nvPr/>
        </p:nvSpPr>
        <p:spPr>
          <a:xfrm>
            <a:off x="939665" y="5551671"/>
            <a:ext cx="2551253"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cs typeface="Arial"/>
              </a:rPr>
              <a:t>Konum bilgisi</a:t>
            </a:r>
            <a:endParaRPr lang="en-GB" sz="2400" dirty="0">
              <a:solidFill>
                <a:schemeClr val="bg1"/>
              </a:solidFill>
              <a:effectLst>
                <a:outerShdw blurRad="38100" dist="38100" dir="2700000" algn="tl">
                  <a:srgbClr val="000000">
                    <a:alpha val="43137"/>
                  </a:srgbClr>
                </a:outerShdw>
              </a:effectLst>
              <a:cs typeface="Arial"/>
            </a:endParaRPr>
          </a:p>
        </p:txBody>
      </p:sp>
      <p:sp>
        <p:nvSpPr>
          <p:cNvPr id="42" name="TextBox 11"/>
          <p:cNvSpPr txBox="1"/>
          <p:nvPr/>
        </p:nvSpPr>
        <p:spPr>
          <a:xfrm>
            <a:off x="2727864" y="6127653"/>
            <a:ext cx="3469985"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cs typeface="Arial"/>
              </a:rPr>
              <a:t>Gerçek mi kurgu mu?</a:t>
            </a:r>
            <a:endParaRPr lang="en-GB" sz="2400" dirty="0">
              <a:solidFill>
                <a:schemeClr val="bg1"/>
              </a:solidFill>
              <a:effectLst>
                <a:outerShdw blurRad="38100" dist="38100" dir="2700000" algn="tl">
                  <a:srgbClr val="000000">
                    <a:alpha val="43137"/>
                  </a:srgbClr>
                </a:outerShdw>
              </a:effectLst>
              <a:cs typeface="Arial"/>
            </a:endParaRPr>
          </a:p>
        </p:txBody>
      </p:sp>
      <p:cxnSp>
        <p:nvCxnSpPr>
          <p:cNvPr id="43" name="Straight Connector 13"/>
          <p:cNvCxnSpPr/>
          <p:nvPr/>
        </p:nvCxnSpPr>
        <p:spPr>
          <a:xfrm>
            <a:off x="3092849" y="2139138"/>
            <a:ext cx="1854270" cy="659557"/>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4" name="Straight Connector 14"/>
          <p:cNvCxnSpPr/>
          <p:nvPr/>
        </p:nvCxnSpPr>
        <p:spPr>
          <a:xfrm>
            <a:off x="2990107" y="3069209"/>
            <a:ext cx="1866795" cy="183588"/>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5" name="Straight Connector 15"/>
          <p:cNvCxnSpPr/>
          <p:nvPr/>
        </p:nvCxnSpPr>
        <p:spPr>
          <a:xfrm flipV="1">
            <a:off x="3279079" y="3929218"/>
            <a:ext cx="894723" cy="26547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6" name="Straight Connector 21"/>
          <p:cNvCxnSpPr>
            <a:stCxn id="41" idx="0"/>
          </p:cNvCxnSpPr>
          <p:nvPr/>
        </p:nvCxnSpPr>
        <p:spPr>
          <a:xfrm flipV="1">
            <a:off x="2215292" y="4431931"/>
            <a:ext cx="1696711" cy="111974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7" name="Straight Connector 23"/>
          <p:cNvCxnSpPr>
            <a:stCxn id="42" idx="0"/>
          </p:cNvCxnSpPr>
          <p:nvPr/>
        </p:nvCxnSpPr>
        <p:spPr>
          <a:xfrm flipV="1">
            <a:off x="4462857" y="4431931"/>
            <a:ext cx="583109" cy="1695722"/>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48" name="Straight Connector 25"/>
          <p:cNvCxnSpPr/>
          <p:nvPr/>
        </p:nvCxnSpPr>
        <p:spPr>
          <a:xfrm flipH="1" flipV="1">
            <a:off x="7128669" y="4431931"/>
            <a:ext cx="1039116" cy="70746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27"/>
          <p:cNvCxnSpPr/>
          <p:nvPr/>
        </p:nvCxnSpPr>
        <p:spPr>
          <a:xfrm flipH="1">
            <a:off x="7483990" y="3394676"/>
            <a:ext cx="652683" cy="153064"/>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50" name="Straight Connector 29"/>
          <p:cNvCxnSpPr/>
          <p:nvPr/>
        </p:nvCxnSpPr>
        <p:spPr>
          <a:xfrm flipH="1">
            <a:off x="6577963" y="2008961"/>
            <a:ext cx="1151999" cy="78266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1" name="TextBox 9"/>
          <p:cNvSpPr txBox="1"/>
          <p:nvPr/>
        </p:nvSpPr>
        <p:spPr>
          <a:xfrm>
            <a:off x="8316485" y="3874855"/>
            <a:ext cx="2222133" cy="461665"/>
          </a:xfrm>
          <a:prstGeom prst="rect">
            <a:avLst/>
          </a:prstGeom>
          <a:noFill/>
        </p:spPr>
        <p:txBody>
          <a:bodyPr wrap="square" rtlCol="0">
            <a:spAutoFit/>
          </a:bodyPr>
          <a:lstStyle/>
          <a:p>
            <a:r>
              <a:rPr lang="tr-TR" sz="2400" dirty="0" smtClean="0">
                <a:solidFill>
                  <a:schemeClr val="bg1"/>
                </a:solidFill>
                <a:effectLst>
                  <a:outerShdw blurRad="38100" dist="38100" dir="2700000" algn="tl">
                    <a:srgbClr val="000000">
                      <a:alpha val="43137"/>
                    </a:srgbClr>
                  </a:outerShdw>
                </a:effectLst>
                <a:cs typeface="Arial"/>
              </a:rPr>
              <a:t>Hobileri neler</a:t>
            </a:r>
            <a:endParaRPr lang="en-GB" sz="2400" dirty="0">
              <a:solidFill>
                <a:schemeClr val="bg1"/>
              </a:solidFill>
              <a:effectLst>
                <a:outerShdw blurRad="38100" dist="38100" dir="2700000" algn="tl">
                  <a:srgbClr val="000000">
                    <a:alpha val="43137"/>
                  </a:srgbClr>
                </a:outerShdw>
              </a:effectLst>
              <a:cs typeface="Arial"/>
            </a:endParaRPr>
          </a:p>
        </p:txBody>
      </p:sp>
      <p:cxnSp>
        <p:nvCxnSpPr>
          <p:cNvPr id="52" name="Straight Connector 27"/>
          <p:cNvCxnSpPr>
            <a:stCxn id="33" idx="3"/>
          </p:cNvCxnSpPr>
          <p:nvPr/>
        </p:nvCxnSpPr>
        <p:spPr>
          <a:xfrm flipH="1" flipV="1">
            <a:off x="7406787" y="4000072"/>
            <a:ext cx="803038" cy="9471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53" name="Dikdörtgen 52"/>
          <p:cNvSpPr/>
          <p:nvPr/>
        </p:nvSpPr>
        <p:spPr>
          <a:xfrm>
            <a:off x="-2" y="364256"/>
            <a:ext cx="12192001" cy="646331"/>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tr-TR" sz="3600" dirty="0" smtClean="0">
                <a:solidFill>
                  <a:schemeClr val="bg1"/>
                </a:solidFill>
                <a:effectLst>
                  <a:outerShdw blurRad="38100" dist="38100" dir="2700000" algn="tl">
                    <a:srgbClr val="000000">
                      <a:alpha val="43137"/>
                    </a:srgbClr>
                  </a:outerShdw>
                </a:effectLst>
                <a:cs typeface="Times New Roman" panose="02020603050405020304" pitchFamily="18" charset="0"/>
              </a:rPr>
              <a:t>Sosyal </a:t>
            </a:r>
            <a:r>
              <a:rPr lang="tr-TR" sz="3600" dirty="0">
                <a:solidFill>
                  <a:schemeClr val="bg1"/>
                </a:solidFill>
                <a:effectLst>
                  <a:outerShdw blurRad="38100" dist="38100" dir="2700000" algn="tl">
                    <a:srgbClr val="000000">
                      <a:alpha val="43137"/>
                    </a:srgbClr>
                  </a:outerShdw>
                </a:effectLst>
                <a:cs typeface="Times New Roman" panose="02020603050405020304" pitchFamily="18" charset="0"/>
              </a:rPr>
              <a:t>medyada dikkat etmemiz gerekenler</a:t>
            </a:r>
          </a:p>
        </p:txBody>
      </p:sp>
    </p:spTree>
    <p:extLst>
      <p:ext uri="{BB962C8B-B14F-4D97-AF65-F5344CB8AC3E}">
        <p14:creationId xmlns:p14="http://schemas.microsoft.com/office/powerpoint/2010/main" val="2426981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4606" y="1352293"/>
            <a:ext cx="4682134" cy="4694327"/>
          </a:xfrm>
          <a:prstGeom prst="rect">
            <a:avLst/>
          </a:prstGeom>
        </p:spPr>
      </p:pic>
      <p:sp>
        <p:nvSpPr>
          <p:cNvPr id="3" name="Dikdörtgen 2"/>
          <p:cNvSpPr/>
          <p:nvPr/>
        </p:nvSpPr>
        <p:spPr>
          <a:xfrm>
            <a:off x="5318973" y="1867364"/>
            <a:ext cx="5911404" cy="3000821"/>
          </a:xfrm>
          <a:prstGeom prst="rect">
            <a:avLst/>
          </a:prstGeom>
        </p:spPr>
        <p:txBody>
          <a:bodyPr wrap="square">
            <a:spAutoFit/>
          </a:bodyPr>
          <a:lstStyle/>
          <a:p>
            <a:pPr algn="just">
              <a:lnSpc>
                <a:spcPct val="150000"/>
              </a:lnSpc>
              <a:spcAft>
                <a:spcPts val="1000"/>
              </a:spcAft>
            </a:pPr>
            <a:r>
              <a:rPr lang="tr-TR" dirty="0" smtClean="0">
                <a:effectLst/>
                <a:latin typeface="Calibri" panose="020F0502020204030204" pitchFamily="34" charset="0"/>
                <a:ea typeface="Calibri" panose="020F0502020204030204" pitchFamily="34" charset="0"/>
                <a:cs typeface="Times New Roman" panose="02020603050405020304" pitchFamily="18" charset="0"/>
              </a:rPr>
              <a:t>Mavi Balina ya da </a:t>
            </a:r>
            <a:r>
              <a:rPr lang="tr-TR" dirty="0" err="1" smtClean="0">
                <a:effectLst/>
                <a:latin typeface="Calibri" panose="020F0502020204030204" pitchFamily="34" charset="0"/>
                <a:ea typeface="Calibri" panose="020F0502020204030204" pitchFamily="34" charset="0"/>
                <a:cs typeface="Times New Roman" panose="02020603050405020304" pitchFamily="18" charset="0"/>
              </a:rPr>
              <a:t>Momo</a:t>
            </a:r>
            <a:r>
              <a:rPr lang="tr-TR" dirty="0" smtClean="0">
                <a:effectLst/>
                <a:latin typeface="Calibri" panose="020F0502020204030204" pitchFamily="34" charset="0"/>
                <a:ea typeface="Calibri" panose="020F0502020204030204" pitchFamily="34" charset="0"/>
                <a:cs typeface="Times New Roman" panose="02020603050405020304" pitchFamily="18" charset="0"/>
              </a:rPr>
              <a:t> gibi çeşitli oyun tabir edilen yazılımlar aslında oyun değil; Çocukların dijital konulardaki ihtiyaçlarını ya da oyun ihtiyaçlarını istismar eden, çocuklara bir şekilde zarar vererek toplumların zarar görmesine, dejenere olmasına yol açmaya çalışan maksatlı kişilerin, kuruluşların gençler ve çocuklar üzerinde uyguladığı bir siber saldırıdır.</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4078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1728" y="0"/>
            <a:ext cx="12203524" cy="6858000"/>
            <a:chOff x="1728" y="0"/>
            <a:chExt cx="12203524" cy="6858000"/>
          </a:xfrm>
        </p:grpSpPr>
        <p:grpSp>
          <p:nvGrpSpPr>
            <p:cNvPr id="5" name="Grup 4"/>
            <p:cNvGrpSpPr/>
            <p:nvPr/>
          </p:nvGrpSpPr>
          <p:grpSpPr>
            <a:xfrm>
              <a:off x="1728" y="0"/>
              <a:ext cx="11572875" cy="6858000"/>
              <a:chOff x="0" y="0"/>
              <a:chExt cx="11572875" cy="685800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3" name="Dikdörtgen 2"/>
          <p:cNvSpPr/>
          <p:nvPr/>
        </p:nvSpPr>
        <p:spPr>
          <a:xfrm>
            <a:off x="678286" y="3214789"/>
            <a:ext cx="10771031" cy="3404137"/>
          </a:xfrm>
          <a:prstGeom prst="rect">
            <a:avLst/>
          </a:prstGeom>
        </p:spPr>
        <p:txBody>
          <a:bodyPr wrap="square">
            <a:spAutoFit/>
          </a:bodyPr>
          <a:lstStyle/>
          <a:p>
            <a:pPr algn="just"/>
            <a:r>
              <a:rPr lang="tr-TR" sz="2800" b="1" dirty="0" smtClean="0">
                <a:solidFill>
                  <a:schemeClr val="bg1"/>
                </a:solidFill>
              </a:rPr>
              <a:t>TUZ ve BUZ</a:t>
            </a:r>
          </a:p>
          <a:p>
            <a:pPr algn="just"/>
            <a:endParaRPr lang="tr-TR" sz="2800" b="1"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“Tuz ve Buz”. Önce çıplak bedenin üzerine tuz dökülüyor. Sonra aynı bölgeye buz sürülüyor. Yanık acısına en çok dayanan oyunu kazanıyor.</a:t>
            </a:r>
          </a:p>
          <a:p>
            <a:pPr marL="285750" indent="-285750" algn="just">
              <a:lnSpc>
                <a:spcPct val="150000"/>
              </a:lnSpc>
              <a:buFont typeface="Wingdings" panose="05000000000000000000" pitchFamily="2" charset="2"/>
              <a:buChar char="q"/>
            </a:pPr>
            <a:r>
              <a:rPr lang="tr-TR" dirty="0" smtClean="0">
                <a:solidFill>
                  <a:schemeClr val="bg1"/>
                </a:solidFill>
              </a:rPr>
              <a:t>Çıplak bedenlerinin üzerine tuz döken gençler aynı bölgenin üzerine buz sürüyor ve yanığa neden olan acı başlıyor. Acıya en çok dayanan da oyunu kazanmış oluyor.</a:t>
            </a:r>
          </a:p>
          <a:p>
            <a:pPr marL="285750" indent="-285750" algn="just">
              <a:lnSpc>
                <a:spcPct val="150000"/>
              </a:lnSpc>
              <a:buFont typeface="Wingdings" panose="05000000000000000000" pitchFamily="2" charset="2"/>
              <a:buChar char="q"/>
            </a:pPr>
            <a:r>
              <a:rPr lang="tr-TR" dirty="0" smtClean="0">
                <a:solidFill>
                  <a:schemeClr val="bg1"/>
                </a:solidFill>
              </a:rPr>
              <a:t>ABD’nin Pittsburgh şehrinde yaşayan 12 yaşındaki bir çocuk internette izlediği videoların etkisiyle oyunu oynamaya karar verdi.</a:t>
            </a:r>
            <a:endParaRPr lang="tr-TR" dirty="0">
              <a:solidFill>
                <a:schemeClr val="bg1"/>
              </a:solidFill>
            </a:endParaRPr>
          </a:p>
        </p:txBody>
      </p:sp>
    </p:spTree>
    <p:extLst>
      <p:ext uri="{BB962C8B-B14F-4D97-AF65-F5344CB8AC3E}">
        <p14:creationId xmlns:p14="http://schemas.microsoft.com/office/powerpoint/2010/main" val="1465493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1728" y="0"/>
            <a:ext cx="12203524" cy="6858000"/>
            <a:chOff x="1728" y="0"/>
            <a:chExt cx="12203524" cy="6858000"/>
          </a:xfrm>
        </p:grpSpPr>
        <p:grpSp>
          <p:nvGrpSpPr>
            <p:cNvPr id="5" name="Grup 4"/>
            <p:cNvGrpSpPr/>
            <p:nvPr/>
          </p:nvGrpSpPr>
          <p:grpSpPr>
            <a:xfrm>
              <a:off x="1728" y="0"/>
              <a:ext cx="11572875" cy="6858000"/>
              <a:chOff x="0" y="0"/>
              <a:chExt cx="11572875" cy="685800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437882" y="2908863"/>
            <a:ext cx="11359165" cy="3647152"/>
          </a:xfrm>
          <a:prstGeom prst="rect">
            <a:avLst/>
          </a:prstGeom>
        </p:spPr>
        <p:txBody>
          <a:bodyPr wrap="square">
            <a:spAutoFit/>
          </a:bodyPr>
          <a:lstStyle/>
          <a:p>
            <a:pPr algn="just">
              <a:lnSpc>
                <a:spcPct val="150000"/>
              </a:lnSpc>
            </a:pPr>
            <a:r>
              <a:rPr lang="tr-TR" sz="2800" b="1" dirty="0" smtClean="0">
                <a:solidFill>
                  <a:schemeClr val="bg1"/>
                </a:solidFill>
              </a:rPr>
              <a:t>TUZ ve BUZ</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Adı açıklanmayan çocuk ikiz kardeşiyle birlikte videoda izlediklerini uyguladı. Vücudunda 2. derece yanık oluşan çocuk tedavi altına alındı.</a:t>
            </a:r>
          </a:p>
          <a:p>
            <a:pPr marL="285750" indent="-285750" algn="just">
              <a:lnSpc>
                <a:spcPct val="150000"/>
              </a:lnSpc>
              <a:buFont typeface="Wingdings" panose="05000000000000000000" pitchFamily="2" charset="2"/>
              <a:buChar char="q"/>
            </a:pPr>
            <a:r>
              <a:rPr lang="tr-TR" dirty="0" smtClean="0">
                <a:solidFill>
                  <a:schemeClr val="bg1"/>
                </a:solidFill>
              </a:rPr>
              <a:t>Çocuğun tedavi gördüğü West </a:t>
            </a:r>
            <a:r>
              <a:rPr lang="tr-TR" dirty="0" err="1" smtClean="0">
                <a:solidFill>
                  <a:schemeClr val="bg1"/>
                </a:solidFill>
              </a:rPr>
              <a:t>Penn</a:t>
            </a:r>
            <a:r>
              <a:rPr lang="tr-TR" dirty="0" smtClean="0">
                <a:solidFill>
                  <a:schemeClr val="bg1"/>
                </a:solidFill>
              </a:rPr>
              <a:t> Yanık merkezinde görevli olan Dr. </a:t>
            </a:r>
            <a:r>
              <a:rPr lang="tr-TR" dirty="0" err="1" smtClean="0">
                <a:solidFill>
                  <a:schemeClr val="bg1"/>
                </a:solidFill>
              </a:rPr>
              <a:t>Ariel</a:t>
            </a:r>
            <a:r>
              <a:rPr lang="tr-TR" dirty="0" smtClean="0">
                <a:solidFill>
                  <a:schemeClr val="bg1"/>
                </a:solidFill>
              </a:rPr>
              <a:t> </a:t>
            </a:r>
            <a:r>
              <a:rPr lang="tr-TR" dirty="0" err="1" smtClean="0">
                <a:solidFill>
                  <a:schemeClr val="bg1"/>
                </a:solidFill>
              </a:rPr>
              <a:t>Aballay</a:t>
            </a:r>
            <a:r>
              <a:rPr lang="tr-TR" dirty="0" smtClean="0">
                <a:solidFill>
                  <a:schemeClr val="bg1"/>
                </a:solidFill>
              </a:rPr>
              <a:t> </a:t>
            </a:r>
            <a:r>
              <a:rPr lang="tr-TR" b="1" dirty="0" smtClean="0">
                <a:solidFill>
                  <a:srgbClr val="FF0000"/>
                </a:solidFill>
              </a:rPr>
              <a:t>“işkence oyunu”</a:t>
            </a:r>
            <a:r>
              <a:rPr lang="tr-TR" dirty="0" smtClean="0">
                <a:solidFill>
                  <a:schemeClr val="bg1"/>
                </a:solidFill>
              </a:rPr>
              <a:t>nun tehlikeleri konusunda çocukları ve aileleri uyararak şunları söyledi:</a:t>
            </a:r>
          </a:p>
          <a:p>
            <a:pPr marL="285750" indent="-285750" algn="just">
              <a:lnSpc>
                <a:spcPct val="150000"/>
              </a:lnSpc>
              <a:buFont typeface="Wingdings" panose="05000000000000000000" pitchFamily="2" charset="2"/>
              <a:buChar char="q"/>
            </a:pPr>
            <a:r>
              <a:rPr lang="tr-TR" dirty="0" smtClean="0">
                <a:solidFill>
                  <a:schemeClr val="bg1"/>
                </a:solidFill>
              </a:rPr>
              <a:t>“Buzu yaranın üzerinde ne kadar çok tutarsanız cildiniz o kadar çok yanar. Hastamız sadece birkaç dakika tutmuş ama 6 - 7 dakika dayananlar var ki onların yanıkları çok daha ciddi sonuçlara neden olabiliyor.”</a:t>
            </a:r>
            <a:endParaRPr lang="tr-TR" dirty="0">
              <a:solidFill>
                <a:schemeClr val="bg1"/>
              </a:solidFill>
            </a:endParaRPr>
          </a:p>
        </p:txBody>
      </p:sp>
    </p:spTree>
    <p:extLst>
      <p:ext uri="{BB962C8B-B14F-4D97-AF65-F5344CB8AC3E}">
        <p14:creationId xmlns:p14="http://schemas.microsoft.com/office/powerpoint/2010/main" val="4106888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21973" y="2344952"/>
            <a:ext cx="11758410" cy="4108817"/>
          </a:xfrm>
          <a:prstGeom prst="rect">
            <a:avLst/>
          </a:prstGeom>
        </p:spPr>
        <p:txBody>
          <a:bodyPr wrap="square">
            <a:spAutoFit/>
          </a:bodyPr>
          <a:lstStyle/>
          <a:p>
            <a:pPr>
              <a:lnSpc>
                <a:spcPct val="150000"/>
              </a:lnSpc>
            </a:pPr>
            <a:r>
              <a:rPr lang="tr-TR" sz="2800" dirty="0" smtClean="0">
                <a:solidFill>
                  <a:schemeClr val="bg1"/>
                </a:solidFill>
              </a:rPr>
              <a:t>MARİAM</a:t>
            </a:r>
          </a:p>
          <a:p>
            <a:pPr>
              <a:lnSpc>
                <a:spcPct val="150000"/>
              </a:lnSpc>
            </a:pPr>
            <a:endParaRPr lang="tr-TR" dirty="0" smtClean="0">
              <a:solidFill>
                <a:schemeClr val="bg1"/>
              </a:solidFill>
            </a:endParaRPr>
          </a:p>
          <a:p>
            <a:pPr marL="285750" indent="-285750">
              <a:lnSpc>
                <a:spcPct val="150000"/>
              </a:lnSpc>
              <a:buFont typeface="Wingdings" panose="05000000000000000000" pitchFamily="2" charset="2"/>
              <a:buChar char="q"/>
            </a:pPr>
            <a:r>
              <a:rPr lang="tr-TR" dirty="0" err="1" smtClean="0">
                <a:solidFill>
                  <a:schemeClr val="bg1"/>
                </a:solidFill>
              </a:rPr>
              <a:t>Mariam</a:t>
            </a:r>
            <a:r>
              <a:rPr lang="tr-TR" dirty="0" smtClean="0">
                <a:solidFill>
                  <a:schemeClr val="bg1"/>
                </a:solidFill>
              </a:rPr>
              <a:t> oyunu Körfez Ülkelerinde ergen çocuklar arasında yayılan yeni bir oyun korku salmaya başladı. Mavi Balina adlı öldürücü akıma benzetilen bu yeni zincirleme oyun, “</a:t>
            </a:r>
            <a:r>
              <a:rPr lang="tr-TR" dirty="0" err="1" smtClean="0">
                <a:solidFill>
                  <a:schemeClr val="bg1"/>
                </a:solidFill>
              </a:rPr>
              <a:t>Mariam</a:t>
            </a:r>
            <a:r>
              <a:rPr lang="tr-TR" dirty="0" smtClean="0">
                <a:solidFill>
                  <a:schemeClr val="bg1"/>
                </a:solidFill>
              </a:rPr>
              <a:t>” adlı bir kız çocuk ile alakalı. </a:t>
            </a:r>
            <a:r>
              <a:rPr lang="tr-TR" dirty="0" err="1" smtClean="0">
                <a:solidFill>
                  <a:schemeClr val="bg1"/>
                </a:solidFill>
              </a:rPr>
              <a:t>Khalil</a:t>
            </a:r>
            <a:r>
              <a:rPr lang="tr-TR" dirty="0" smtClean="0">
                <a:solidFill>
                  <a:schemeClr val="bg1"/>
                </a:solidFill>
              </a:rPr>
              <a:t> </a:t>
            </a:r>
            <a:r>
              <a:rPr lang="tr-TR" dirty="0" err="1" smtClean="0">
                <a:solidFill>
                  <a:schemeClr val="bg1"/>
                </a:solidFill>
              </a:rPr>
              <a:t>Ebrahim</a:t>
            </a:r>
            <a:r>
              <a:rPr lang="tr-TR" dirty="0" smtClean="0">
                <a:solidFill>
                  <a:schemeClr val="bg1"/>
                </a:solidFill>
              </a:rPr>
              <a:t> Al </a:t>
            </a:r>
            <a:r>
              <a:rPr lang="tr-TR" dirty="0" err="1" smtClean="0">
                <a:solidFill>
                  <a:schemeClr val="bg1"/>
                </a:solidFill>
              </a:rPr>
              <a:t>Mansouri</a:t>
            </a:r>
            <a:r>
              <a:rPr lang="tr-TR" dirty="0" smtClean="0">
                <a:solidFill>
                  <a:schemeClr val="bg1"/>
                </a:solidFill>
              </a:rPr>
              <a:t> tarafından tasarlanan oyun küçük bir kız çocuğunun kaybolması ve bunun oyuncuya bildirilmesi ile başlıyor. Eve tekrar dönebilmek için yardım isteyen </a:t>
            </a:r>
            <a:r>
              <a:rPr lang="tr-TR" dirty="0" err="1" smtClean="0">
                <a:solidFill>
                  <a:schemeClr val="bg1"/>
                </a:solidFill>
              </a:rPr>
              <a:t>Mariam</a:t>
            </a:r>
            <a:r>
              <a:rPr lang="tr-TR" dirty="0" smtClean="0">
                <a:solidFill>
                  <a:schemeClr val="bg1"/>
                </a:solidFill>
              </a:rPr>
              <a:t> oyuncuya talimatlar veriyor. Ancak oyuna başlamadan önce oyuncuların kişisel bilgileri isteniyor ve kullanıcılara “Eviniz nerede bulunur, Facebook hesabınız ne </a:t>
            </a:r>
            <a:r>
              <a:rPr lang="tr-TR" dirty="0" err="1" smtClean="0">
                <a:solidFill>
                  <a:schemeClr val="bg1"/>
                </a:solidFill>
              </a:rPr>
              <a:t>vb</a:t>
            </a:r>
            <a:r>
              <a:rPr lang="tr-TR" dirty="0" smtClean="0">
                <a:solidFill>
                  <a:schemeClr val="bg1"/>
                </a:solidFill>
              </a:rPr>
              <a:t>…” gibi kişisel sorular soruluyor. Bu süreç aynı zamanda, oynatıcının cihazınıza girmesinin bir yolu da oluyor. Oyun, bu soruları cevapladığınız takdirde bir sonraki aşamaya geçmenize izin veriyor. </a:t>
            </a:r>
            <a:endParaRPr lang="tr-TR" dirty="0">
              <a:solidFill>
                <a:schemeClr val="bg1"/>
              </a:solidFill>
            </a:endParaRPr>
          </a:p>
        </p:txBody>
      </p:sp>
    </p:spTree>
    <p:extLst>
      <p:ext uri="{BB962C8B-B14F-4D97-AF65-F5344CB8AC3E}">
        <p14:creationId xmlns:p14="http://schemas.microsoft.com/office/powerpoint/2010/main" val="2945951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0" y="662940"/>
            <a:ext cx="12192000" cy="6027896"/>
            <a:chOff x="0" y="662940"/>
            <a:chExt cx="12192000" cy="6027896"/>
          </a:xfrm>
        </p:grpSpPr>
        <p:grpSp>
          <p:nvGrpSpPr>
            <p:cNvPr id="19" name="Grup 18"/>
            <p:cNvGrpSpPr/>
            <p:nvPr/>
          </p:nvGrpSpPr>
          <p:grpSpPr>
            <a:xfrm>
              <a:off x="0" y="662940"/>
              <a:ext cx="12192000" cy="5357855"/>
              <a:chOff x="0" y="662940"/>
              <a:chExt cx="12192000" cy="5357855"/>
            </a:xfrm>
          </p:grpSpPr>
          <p:pic>
            <p:nvPicPr>
              <p:cNvPr id="18" name="Resim 17"/>
              <p:cNvPicPr>
                <a:picLocks noChangeAspect="1"/>
              </p:cNvPicPr>
              <p:nvPr/>
            </p:nvPicPr>
            <p:blipFill>
              <a:blip r:embed="rId2"/>
              <a:stretch>
                <a:fillRect/>
              </a:stretch>
            </p:blipFill>
            <p:spPr>
              <a:xfrm rot="20656027">
                <a:off x="2638349" y="3458377"/>
                <a:ext cx="1282540" cy="2552381"/>
              </a:xfrm>
              <a:prstGeom prst="rect">
                <a:avLst/>
              </a:prstGeom>
            </p:spPr>
          </p:pic>
          <p:pic>
            <p:nvPicPr>
              <p:cNvPr id="17" name="Resim 16"/>
              <p:cNvPicPr>
                <a:picLocks noChangeAspect="1"/>
              </p:cNvPicPr>
              <p:nvPr/>
            </p:nvPicPr>
            <p:blipFill>
              <a:blip r:embed="rId3"/>
              <a:stretch>
                <a:fillRect/>
              </a:stretch>
            </p:blipFill>
            <p:spPr>
              <a:xfrm rot="20801888">
                <a:off x="8247229" y="3431993"/>
                <a:ext cx="1310499" cy="2588802"/>
              </a:xfrm>
              <a:prstGeom prst="rect">
                <a:avLst/>
              </a:prstGeom>
            </p:spPr>
          </p:pic>
          <p:pic>
            <p:nvPicPr>
              <p:cNvPr id="16" name="Resim 15"/>
              <p:cNvPicPr>
                <a:picLocks noChangeAspect="1"/>
              </p:cNvPicPr>
              <p:nvPr/>
            </p:nvPicPr>
            <p:blipFill>
              <a:blip r:embed="rId4"/>
              <a:stretch>
                <a:fillRect/>
              </a:stretch>
            </p:blipFill>
            <p:spPr>
              <a:xfrm>
                <a:off x="5277131" y="3332304"/>
                <a:ext cx="1485190" cy="2628571"/>
              </a:xfrm>
              <a:prstGeom prst="rect">
                <a:avLst/>
              </a:prstGeom>
            </p:spPr>
          </p:pic>
          <p:pic>
            <p:nvPicPr>
              <p:cNvPr id="15" name="Resim 14"/>
              <p:cNvPicPr>
                <a:picLocks noChangeAspect="1"/>
              </p:cNvPicPr>
              <p:nvPr/>
            </p:nvPicPr>
            <p:blipFill>
              <a:blip r:embed="rId5"/>
              <a:stretch>
                <a:fillRect/>
              </a:stretch>
            </p:blipFill>
            <p:spPr>
              <a:xfrm>
                <a:off x="10372213" y="3332303"/>
                <a:ext cx="1485190" cy="2628571"/>
              </a:xfrm>
              <a:prstGeom prst="rect">
                <a:avLst/>
              </a:prstGeom>
            </p:spPr>
          </p:pic>
          <p:pic>
            <p:nvPicPr>
              <p:cNvPr id="14" name="Resim 13"/>
              <p:cNvPicPr>
                <a:picLocks noChangeAspect="1"/>
              </p:cNvPicPr>
              <p:nvPr/>
            </p:nvPicPr>
            <p:blipFill>
              <a:blip r:embed="rId6"/>
              <a:stretch>
                <a:fillRect/>
              </a:stretch>
            </p:blipFill>
            <p:spPr>
              <a:xfrm>
                <a:off x="545594" y="3332305"/>
                <a:ext cx="1485190" cy="2628571"/>
              </a:xfrm>
              <a:prstGeom prst="rect">
                <a:avLst/>
              </a:prstGeom>
            </p:spPr>
          </p:pic>
          <p:pic>
            <p:nvPicPr>
              <p:cNvPr id="2" name="Resi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3678" y="2194560"/>
                <a:ext cx="1382076" cy="1382076"/>
              </a:xfrm>
              <a:prstGeom prst="rect">
                <a:avLst/>
              </a:prstGeom>
            </p:spPr>
          </p:pic>
          <p:pic>
            <p:nvPicPr>
              <p:cNvPr id="3" name="Resim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330" y="2680016"/>
                <a:ext cx="2689860" cy="896620"/>
              </a:xfrm>
              <a:prstGeom prst="rect">
                <a:avLst/>
              </a:prstGeom>
            </p:spPr>
          </p:pic>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0115" y="2515550"/>
                <a:ext cx="1061085" cy="1061085"/>
              </a:xfrm>
              <a:prstGeom prst="rect">
                <a:avLst/>
              </a:prstGeom>
            </p:spPr>
          </p:pic>
          <p:pic>
            <p:nvPicPr>
              <p:cNvPr id="5" name="Resim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8927" y="2466973"/>
                <a:ext cx="1109663" cy="1109663"/>
              </a:xfrm>
              <a:prstGeom prst="rect">
                <a:avLst/>
              </a:prstGeom>
            </p:spPr>
          </p:pic>
          <p:pic>
            <p:nvPicPr>
              <p:cNvPr id="6" name="Resim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6261" y="2194560"/>
                <a:ext cx="1382076" cy="1382076"/>
              </a:xfrm>
              <a:prstGeom prst="rect">
                <a:avLst/>
              </a:prstGeom>
            </p:spPr>
          </p:pic>
          <p:sp>
            <p:nvSpPr>
              <p:cNvPr id="8" name="Metin kutusu 7"/>
              <p:cNvSpPr txBox="1"/>
              <p:nvPr/>
            </p:nvSpPr>
            <p:spPr>
              <a:xfrm>
                <a:off x="0" y="662940"/>
                <a:ext cx="12192000" cy="584775"/>
              </a:xfrm>
              <a:prstGeom prst="rect">
                <a:avLst/>
              </a:prstGeom>
              <a:noFill/>
            </p:spPr>
            <p:txBody>
              <a:bodyPr wrap="square" rtlCol="0">
                <a:spAutoFit/>
              </a:bodyPr>
              <a:lstStyle/>
              <a:p>
                <a:pPr algn="ctr"/>
                <a:r>
                  <a:rPr lang="tr-TR" sz="3200" b="1" dirty="0" smtClean="0">
                    <a:solidFill>
                      <a:srgbClr val="FF0000"/>
                    </a:solidFill>
                    <a:effectLst>
                      <a:outerShdw blurRad="38100" dist="38100" dir="2700000" algn="tl">
                        <a:srgbClr val="000000">
                          <a:alpha val="43137"/>
                        </a:srgbClr>
                      </a:outerShdw>
                    </a:effectLst>
                  </a:rPr>
                  <a:t>50 milyon kullanıcıya ulaşmaları ne kadar sürdü?</a:t>
                </a:r>
                <a:endParaRPr lang="tr-TR" sz="3200" b="1" dirty="0">
                  <a:solidFill>
                    <a:srgbClr val="FF0000"/>
                  </a:solidFill>
                  <a:effectLst>
                    <a:outerShdw blurRad="38100" dist="38100" dir="2700000" algn="tl">
                      <a:srgbClr val="000000">
                        <a:alpha val="43137"/>
                      </a:srgbClr>
                    </a:outerShdw>
                  </a:effectLst>
                </a:endParaRPr>
              </a:p>
            </p:txBody>
          </p:sp>
          <p:sp>
            <p:nvSpPr>
              <p:cNvPr id="9" name="Metin kutusu 8"/>
              <p:cNvSpPr txBox="1"/>
              <p:nvPr/>
            </p:nvSpPr>
            <p:spPr>
              <a:xfrm>
                <a:off x="902463" y="5028596"/>
                <a:ext cx="860557" cy="461665"/>
              </a:xfrm>
              <a:prstGeom prst="rect">
                <a:avLst/>
              </a:prstGeom>
              <a:noFill/>
            </p:spPr>
            <p:txBody>
              <a:bodyPr wrap="none" rtlCol="0">
                <a:spAutoFit/>
              </a:bodyPr>
              <a:lstStyle/>
              <a:p>
                <a:r>
                  <a:rPr lang="tr-TR" sz="2400" b="1" dirty="0" smtClean="0">
                    <a:solidFill>
                      <a:schemeClr val="bg1"/>
                    </a:solidFill>
                    <a:effectLst>
                      <a:outerShdw blurRad="38100" dist="38100" dir="2700000" algn="tl">
                        <a:srgbClr val="000000">
                          <a:alpha val="43137"/>
                        </a:srgbClr>
                      </a:outerShdw>
                    </a:effectLst>
                  </a:rPr>
                  <a:t>35 Yıl</a:t>
                </a:r>
                <a:endParaRPr lang="tr-TR" sz="2400" b="1" dirty="0">
                  <a:solidFill>
                    <a:schemeClr val="bg1"/>
                  </a:solidFill>
                  <a:effectLst>
                    <a:outerShdw blurRad="38100" dist="38100" dir="2700000" algn="tl">
                      <a:srgbClr val="000000">
                        <a:alpha val="43137"/>
                      </a:srgbClr>
                    </a:outerShdw>
                  </a:effectLst>
                </a:endParaRPr>
              </a:p>
            </p:txBody>
          </p:sp>
          <p:sp>
            <p:nvSpPr>
              <p:cNvPr id="10" name="Metin kutusu 9"/>
              <p:cNvSpPr txBox="1"/>
              <p:nvPr/>
            </p:nvSpPr>
            <p:spPr>
              <a:xfrm>
                <a:off x="2992491" y="5028596"/>
                <a:ext cx="860557" cy="461665"/>
              </a:xfrm>
              <a:prstGeom prst="rect">
                <a:avLst/>
              </a:prstGeom>
              <a:noFill/>
            </p:spPr>
            <p:txBody>
              <a:bodyPr wrap="none" rtlCol="0">
                <a:spAutoFit/>
              </a:bodyPr>
              <a:lstStyle/>
              <a:p>
                <a:r>
                  <a:rPr lang="tr-TR" sz="2400" b="1" dirty="0" smtClean="0">
                    <a:solidFill>
                      <a:schemeClr val="bg1"/>
                    </a:solidFill>
                    <a:effectLst>
                      <a:outerShdw blurRad="38100" dist="38100" dir="2700000" algn="tl">
                        <a:srgbClr val="000000">
                          <a:alpha val="43137"/>
                        </a:srgbClr>
                      </a:outerShdw>
                    </a:effectLst>
                  </a:rPr>
                  <a:t>13 Yıl</a:t>
                </a:r>
                <a:endParaRPr lang="tr-TR" sz="2400" b="1" dirty="0">
                  <a:solidFill>
                    <a:schemeClr val="bg1"/>
                  </a:solidFill>
                  <a:effectLst>
                    <a:outerShdw blurRad="38100" dist="38100" dir="2700000" algn="tl">
                      <a:srgbClr val="000000">
                        <a:alpha val="43137"/>
                      </a:srgbClr>
                    </a:outerShdw>
                  </a:effectLst>
                </a:endParaRPr>
              </a:p>
            </p:txBody>
          </p:sp>
          <p:sp>
            <p:nvSpPr>
              <p:cNvPr id="11" name="Metin kutusu 10"/>
              <p:cNvSpPr txBox="1"/>
              <p:nvPr/>
            </p:nvSpPr>
            <p:spPr>
              <a:xfrm>
                <a:off x="5716229" y="5028596"/>
                <a:ext cx="705065" cy="461665"/>
              </a:xfrm>
              <a:prstGeom prst="rect">
                <a:avLst/>
              </a:prstGeom>
              <a:noFill/>
            </p:spPr>
            <p:txBody>
              <a:bodyPr wrap="none" rtlCol="0">
                <a:spAutoFit/>
              </a:bodyPr>
              <a:lstStyle/>
              <a:p>
                <a:r>
                  <a:rPr lang="tr-TR" sz="2400" b="1" dirty="0" smtClean="0">
                    <a:solidFill>
                      <a:schemeClr val="bg1"/>
                    </a:solidFill>
                    <a:effectLst>
                      <a:outerShdw blurRad="38100" dist="38100" dir="2700000" algn="tl">
                        <a:srgbClr val="000000">
                          <a:alpha val="43137"/>
                        </a:srgbClr>
                      </a:outerShdw>
                    </a:effectLst>
                  </a:rPr>
                  <a:t>3 Yıl</a:t>
                </a:r>
                <a:endParaRPr lang="tr-TR" sz="2400" b="1" dirty="0">
                  <a:solidFill>
                    <a:schemeClr val="bg1"/>
                  </a:solidFill>
                  <a:effectLst>
                    <a:outerShdw blurRad="38100" dist="38100" dir="2700000" algn="tl">
                      <a:srgbClr val="000000">
                        <a:alpha val="43137"/>
                      </a:srgbClr>
                    </a:outerShdw>
                  </a:effectLst>
                </a:endParaRPr>
              </a:p>
            </p:txBody>
          </p:sp>
          <p:sp>
            <p:nvSpPr>
              <p:cNvPr id="12" name="Metin kutusu 11"/>
              <p:cNvSpPr txBox="1"/>
              <p:nvPr/>
            </p:nvSpPr>
            <p:spPr>
              <a:xfrm>
                <a:off x="8669530" y="5028596"/>
                <a:ext cx="731739" cy="461665"/>
              </a:xfrm>
              <a:prstGeom prst="rect">
                <a:avLst/>
              </a:prstGeom>
              <a:noFill/>
            </p:spPr>
            <p:txBody>
              <a:bodyPr wrap="none" rtlCol="0">
                <a:spAutoFit/>
              </a:bodyPr>
              <a:lstStyle/>
              <a:p>
                <a:r>
                  <a:rPr lang="tr-TR" sz="2400" b="1" dirty="0" smtClean="0">
                    <a:solidFill>
                      <a:schemeClr val="bg1"/>
                    </a:solidFill>
                    <a:effectLst>
                      <a:outerShdw blurRad="38100" dist="38100" dir="2700000" algn="tl">
                        <a:srgbClr val="000000">
                          <a:alpha val="43137"/>
                        </a:srgbClr>
                      </a:outerShdw>
                    </a:effectLst>
                  </a:rPr>
                  <a:t>6 Ay</a:t>
                </a:r>
                <a:endParaRPr lang="tr-TR" sz="2400" b="1" dirty="0">
                  <a:solidFill>
                    <a:schemeClr val="bg1"/>
                  </a:solidFill>
                  <a:effectLst>
                    <a:outerShdw blurRad="38100" dist="38100" dir="2700000" algn="tl">
                      <a:srgbClr val="000000">
                        <a:alpha val="43137"/>
                      </a:srgbClr>
                    </a:outerShdw>
                  </a:effectLst>
                </a:endParaRPr>
              </a:p>
            </p:txBody>
          </p:sp>
          <p:sp>
            <p:nvSpPr>
              <p:cNvPr id="13" name="Metin kutusu 12"/>
              <p:cNvSpPr txBox="1"/>
              <p:nvPr/>
            </p:nvSpPr>
            <p:spPr>
              <a:xfrm>
                <a:off x="10601546" y="5028596"/>
                <a:ext cx="1090363" cy="461665"/>
              </a:xfrm>
              <a:prstGeom prst="rect">
                <a:avLst/>
              </a:prstGeom>
              <a:noFill/>
            </p:spPr>
            <p:txBody>
              <a:bodyPr wrap="none" rtlCol="0">
                <a:spAutoFit/>
              </a:bodyPr>
              <a:lstStyle/>
              <a:p>
                <a:r>
                  <a:rPr lang="tr-TR" sz="2400" b="1" dirty="0" smtClean="0">
                    <a:solidFill>
                      <a:schemeClr val="bg1"/>
                    </a:solidFill>
                    <a:effectLst>
                      <a:outerShdw blurRad="38100" dist="38100" dir="2700000" algn="tl">
                        <a:srgbClr val="000000">
                          <a:alpha val="43137"/>
                        </a:srgbClr>
                      </a:outerShdw>
                    </a:effectLst>
                  </a:rPr>
                  <a:t>19 Gün</a:t>
                </a:r>
                <a:endParaRPr lang="tr-TR" sz="2400" b="1" dirty="0">
                  <a:solidFill>
                    <a:schemeClr val="bg1"/>
                  </a:solidFill>
                  <a:effectLst>
                    <a:outerShdw blurRad="38100" dist="38100" dir="2700000" algn="tl">
                      <a:srgbClr val="000000">
                        <a:alpha val="43137"/>
                      </a:srgbClr>
                    </a:outerShdw>
                  </a:effectLst>
                </a:endParaRPr>
              </a:p>
            </p:txBody>
          </p:sp>
        </p:grpSp>
        <p:sp>
          <p:nvSpPr>
            <p:cNvPr id="20" name="Metin kutusu 19"/>
            <p:cNvSpPr txBox="1"/>
            <p:nvPr/>
          </p:nvSpPr>
          <p:spPr>
            <a:xfrm>
              <a:off x="6762321" y="6321504"/>
              <a:ext cx="4966424" cy="369332"/>
            </a:xfrm>
            <a:prstGeom prst="rect">
              <a:avLst/>
            </a:prstGeom>
            <a:noFill/>
          </p:spPr>
          <p:txBody>
            <a:bodyPr wrap="none" rtlCol="0">
              <a:spAutoFit/>
            </a:bodyPr>
            <a:lstStyle/>
            <a:p>
              <a:r>
                <a:rPr lang="tr-TR" dirty="0" smtClean="0">
                  <a:solidFill>
                    <a:srgbClr val="0070C0"/>
                  </a:solidFill>
                  <a:latin typeface="Monotype Corsiva" panose="03010101010201010101" pitchFamily="66" charset="0"/>
                </a:rPr>
                <a:t>Evrim Kuran – Yeni Nesiller ve Öğrenmenin Yeni Dünyası</a:t>
              </a:r>
              <a:endParaRPr lang="tr-TR" dirty="0">
                <a:solidFill>
                  <a:srgbClr val="0070C0"/>
                </a:solidFill>
                <a:latin typeface="Monotype Corsiva" panose="03010101010201010101" pitchFamily="66" charset="0"/>
              </a:endParaRPr>
            </a:p>
          </p:txBody>
        </p:sp>
      </p:grpSp>
    </p:spTree>
    <p:extLst>
      <p:ext uri="{BB962C8B-B14F-4D97-AF65-F5344CB8AC3E}">
        <p14:creationId xmlns:p14="http://schemas.microsoft.com/office/powerpoint/2010/main" val="3620121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511163" y="2785057"/>
            <a:ext cx="11166469" cy="3647152"/>
          </a:xfrm>
          <a:prstGeom prst="rect">
            <a:avLst/>
          </a:prstGeom>
        </p:spPr>
        <p:txBody>
          <a:bodyPr wrap="square">
            <a:spAutoFit/>
          </a:bodyPr>
          <a:lstStyle/>
          <a:p>
            <a:pPr>
              <a:lnSpc>
                <a:spcPct val="150000"/>
              </a:lnSpc>
            </a:pPr>
            <a:r>
              <a:rPr lang="tr-TR" sz="2800" dirty="0" smtClean="0">
                <a:solidFill>
                  <a:schemeClr val="bg1"/>
                </a:solidFill>
              </a:rPr>
              <a:t>MARİAM</a:t>
            </a:r>
            <a:endParaRPr lang="tr-TR" dirty="0" smtClean="0">
              <a:solidFill>
                <a:schemeClr val="bg1"/>
              </a:solidFill>
            </a:endParaRPr>
          </a:p>
          <a:p>
            <a:pPr>
              <a:lnSpc>
                <a:spcPct val="150000"/>
              </a:lnSpc>
            </a:pPr>
            <a:endParaRPr lang="tr-TR" dirty="0" smtClean="0">
              <a:solidFill>
                <a:schemeClr val="bg1"/>
              </a:solidFill>
            </a:endParaRPr>
          </a:p>
          <a:p>
            <a:pPr>
              <a:lnSpc>
                <a:spcPct val="150000"/>
              </a:lnSpc>
            </a:pPr>
            <a:r>
              <a:rPr lang="tr-TR" dirty="0" smtClean="0">
                <a:solidFill>
                  <a:schemeClr val="bg1"/>
                </a:solidFill>
              </a:rPr>
              <a:t>Tehlikeleri ise; </a:t>
            </a:r>
          </a:p>
          <a:p>
            <a:pPr marL="285750" indent="-285750">
              <a:lnSpc>
                <a:spcPct val="150000"/>
              </a:lnSpc>
              <a:buFont typeface="Wingdings" panose="05000000000000000000" pitchFamily="2" charset="2"/>
              <a:buChar char="q"/>
            </a:pPr>
            <a:r>
              <a:rPr lang="tr-TR" dirty="0" smtClean="0">
                <a:solidFill>
                  <a:schemeClr val="bg1"/>
                </a:solidFill>
              </a:rPr>
              <a:t>Bulunduğunuz konumu öğrenmesi</a:t>
            </a:r>
          </a:p>
          <a:p>
            <a:pPr marL="285750" indent="-285750">
              <a:lnSpc>
                <a:spcPct val="150000"/>
              </a:lnSpc>
              <a:buFont typeface="Wingdings" panose="05000000000000000000" pitchFamily="2" charset="2"/>
              <a:buChar char="q"/>
            </a:pPr>
            <a:r>
              <a:rPr lang="tr-TR" dirty="0" smtClean="0">
                <a:solidFill>
                  <a:schemeClr val="bg1"/>
                </a:solidFill>
              </a:rPr>
              <a:t>Kişisel bilgilerinize kolayca ulaşabilmesi</a:t>
            </a:r>
          </a:p>
          <a:p>
            <a:pPr marL="285750" indent="-285750">
              <a:lnSpc>
                <a:spcPct val="150000"/>
              </a:lnSpc>
              <a:buFont typeface="Wingdings" panose="05000000000000000000" pitchFamily="2" charset="2"/>
              <a:buChar char="q"/>
            </a:pPr>
            <a:r>
              <a:rPr lang="tr-TR" dirty="0" smtClean="0">
                <a:solidFill>
                  <a:schemeClr val="bg1"/>
                </a:solidFill>
              </a:rPr>
              <a:t>Facebook veya diğer önemli bilgilerin bulunduğu sosyal ağ hesaplarınıza ulaşabilmesi</a:t>
            </a:r>
          </a:p>
          <a:p>
            <a:pPr marL="285750" indent="-285750">
              <a:lnSpc>
                <a:spcPct val="150000"/>
              </a:lnSpc>
              <a:buFont typeface="Wingdings" panose="05000000000000000000" pitchFamily="2" charset="2"/>
              <a:buChar char="q"/>
            </a:pPr>
            <a:r>
              <a:rPr lang="tr-TR" dirty="0" smtClean="0">
                <a:solidFill>
                  <a:schemeClr val="bg1"/>
                </a:solidFill>
              </a:rPr>
              <a:t>Sosyal ağlara ulaşma imkanı sayesinde yakın çevreniz konusunda bilgiler edinebilmesi.</a:t>
            </a:r>
          </a:p>
          <a:p>
            <a:pPr marL="285750" indent="-285750">
              <a:lnSpc>
                <a:spcPct val="150000"/>
              </a:lnSpc>
              <a:buFont typeface="Wingdings" panose="05000000000000000000" pitchFamily="2" charset="2"/>
              <a:buChar char="q"/>
            </a:pPr>
            <a:r>
              <a:rPr lang="tr-TR" dirty="0" smtClean="0">
                <a:solidFill>
                  <a:schemeClr val="bg1"/>
                </a:solidFill>
              </a:rPr>
              <a:t>Psikolojik olarak çocuklara umutsuzluk ve çaresizlik baskısı uygulaması</a:t>
            </a:r>
            <a:endParaRPr lang="tr-TR" dirty="0">
              <a:solidFill>
                <a:schemeClr val="bg1"/>
              </a:solidFill>
            </a:endParaRPr>
          </a:p>
        </p:txBody>
      </p:sp>
    </p:spTree>
    <p:extLst>
      <p:ext uri="{BB962C8B-B14F-4D97-AF65-F5344CB8AC3E}">
        <p14:creationId xmlns:p14="http://schemas.microsoft.com/office/powerpoint/2010/main" val="4068482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501788" y="3153564"/>
            <a:ext cx="11072813" cy="3277820"/>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Oyunun bir internet adresi yok. Rusların takıldığı </a:t>
            </a:r>
            <a:r>
              <a:rPr lang="tr-TR" dirty="0" err="1" smtClean="0">
                <a:solidFill>
                  <a:schemeClr val="bg1"/>
                </a:solidFill>
              </a:rPr>
              <a:t>chat</a:t>
            </a:r>
            <a:r>
              <a:rPr lang="tr-TR" dirty="0" smtClean="0">
                <a:solidFill>
                  <a:schemeClr val="bg1"/>
                </a:solidFill>
              </a:rPr>
              <a:t> sayfalarında sizi oyuna alacak birileriyle karşılaşmanız gerekiyor. Benzer bir gizli sistem daha önceki yıllarda Kuzey Avrupa ülkelerinde de yayılmıştı.</a:t>
            </a:r>
          </a:p>
          <a:p>
            <a:pPr marL="285750" indent="-285750" algn="just">
              <a:lnSpc>
                <a:spcPct val="150000"/>
              </a:lnSpc>
              <a:buFont typeface="Wingdings" panose="05000000000000000000" pitchFamily="2" charset="2"/>
              <a:buChar char="q"/>
            </a:pPr>
            <a:r>
              <a:rPr lang="tr-TR" dirty="0" smtClean="0">
                <a:solidFill>
                  <a:schemeClr val="bg1"/>
                </a:solidFill>
              </a:rPr>
              <a:t>Oyuna girmek isteyen kişilere yönetici bir link gönderiyor. Bu linke tıklandığında, karşı taraf bir virüs ile şahsi bilgilerinize ulaşıyor. Oyunu geri çıkılamaz yapanın, burada alınan bilgiler üzerinden yapılan şantajlar olduğu iddia ediliyor.</a:t>
            </a:r>
            <a:endParaRPr lang="tr-TR" dirty="0">
              <a:solidFill>
                <a:schemeClr val="bg1"/>
              </a:solidFill>
            </a:endParaRPr>
          </a:p>
        </p:txBody>
      </p:sp>
    </p:spTree>
    <p:extLst>
      <p:ext uri="{BB962C8B-B14F-4D97-AF65-F5344CB8AC3E}">
        <p14:creationId xmlns:p14="http://schemas.microsoft.com/office/powerpoint/2010/main" val="5030094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30558" y="2570649"/>
            <a:ext cx="11453612" cy="3647152"/>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Oyunun mantığı verilen günlük görevlerin yapılması ve bir fotoğraf ile kanıtlanması üzerine kurulu. Görevler tahmin edilebileceği gibi korku ve şiddet temalı.  50. Günde ise kendinizi öldürme görevini alıyorsunuz. </a:t>
            </a:r>
          </a:p>
          <a:p>
            <a:pPr marL="285750" indent="-285750" algn="just">
              <a:lnSpc>
                <a:spcPct val="150000"/>
              </a:lnSpc>
              <a:buFont typeface="Wingdings" panose="05000000000000000000" pitchFamily="2" charset="2"/>
              <a:buChar char="q"/>
            </a:pPr>
            <a:r>
              <a:rPr lang="tr-TR" dirty="0" smtClean="0">
                <a:solidFill>
                  <a:schemeClr val="bg1"/>
                </a:solidFill>
              </a:rPr>
              <a:t>Oyunun ismi, mavi balinaların toplu intihar girişimi yapmaları sebebiyle seçilmiş olmalı. Yöneticilerin oyuncuları ölümü normalleştiren cümlelerle motive ettikleri söyleniyor.</a:t>
            </a:r>
          </a:p>
          <a:p>
            <a:pPr marL="285750" indent="-285750" algn="just">
              <a:lnSpc>
                <a:spcPct val="150000"/>
              </a:lnSpc>
              <a:buFont typeface="Wingdings" panose="05000000000000000000" pitchFamily="2" charset="2"/>
              <a:buChar char="q"/>
            </a:pPr>
            <a:r>
              <a:rPr lang="tr-TR" dirty="0" smtClean="0">
                <a:solidFill>
                  <a:schemeClr val="bg1"/>
                </a:solidFill>
              </a:rPr>
              <a:t>Mavi Balina ya da Blue </a:t>
            </a:r>
            <a:r>
              <a:rPr lang="tr-TR" dirty="0" err="1" smtClean="0">
                <a:solidFill>
                  <a:schemeClr val="bg1"/>
                </a:solidFill>
              </a:rPr>
              <a:t>Whale</a:t>
            </a:r>
            <a:r>
              <a:rPr lang="tr-TR" dirty="0" smtClean="0">
                <a:solidFill>
                  <a:schemeClr val="bg1"/>
                </a:solidFill>
              </a:rPr>
              <a:t> adıyla bilinen korsan oyun Amerika,  Avrupa ve Asya’da onlarca çocuğun intihar etmesine sebep oluyor. </a:t>
            </a:r>
            <a:r>
              <a:rPr lang="tr-TR" b="1" dirty="0" smtClean="0">
                <a:solidFill>
                  <a:schemeClr val="bg1"/>
                </a:solidFill>
                <a:effectLst>
                  <a:outerShdw blurRad="38100" dist="38100" dir="2700000" algn="tl">
                    <a:srgbClr val="000000">
                      <a:alpha val="43137"/>
                    </a:srgbClr>
                  </a:outerShdw>
                </a:effectLst>
              </a:rPr>
              <a:t>"Kötü niyetli algı yönetimi” </a:t>
            </a:r>
            <a:r>
              <a:rPr lang="tr-TR" dirty="0" smtClean="0">
                <a:solidFill>
                  <a:schemeClr val="bg1"/>
                </a:solidFill>
              </a:rPr>
              <a:t>teknikleri içerdiği için oldukça tehlikeli bir oyun.</a:t>
            </a:r>
            <a:endParaRPr lang="tr-TR" dirty="0">
              <a:solidFill>
                <a:schemeClr val="bg1"/>
              </a:solidFill>
            </a:endParaRPr>
          </a:p>
        </p:txBody>
      </p:sp>
    </p:spTree>
    <p:extLst>
      <p:ext uri="{BB962C8B-B14F-4D97-AF65-F5344CB8AC3E}">
        <p14:creationId xmlns:p14="http://schemas.microsoft.com/office/powerpoint/2010/main" val="2405471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279041" y="1408165"/>
            <a:ext cx="11427854" cy="5309146"/>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Oyuna mavi balina ismi verilmesi bu balinaların depresyona girdikleri zaman intihar ettikleri hikayesi sebebiyle.</a:t>
            </a:r>
          </a:p>
          <a:p>
            <a:pPr marL="285750" indent="-285750" algn="just">
              <a:lnSpc>
                <a:spcPct val="150000"/>
              </a:lnSpc>
              <a:buFont typeface="Wingdings" panose="05000000000000000000" pitchFamily="2" charset="2"/>
              <a:buChar char="q"/>
            </a:pPr>
            <a:r>
              <a:rPr lang="tr-TR" dirty="0" smtClean="0">
                <a:solidFill>
                  <a:schemeClr val="bg1"/>
                </a:solidFill>
              </a:rPr>
              <a:t>Oyunun tüm dizaynında da “mavi” bir renk hakim. Mavi bilinçaltı olarak üzüntü, depresyon ve uyku hali etkileri verir. (mavinin belli tonlarını doğru şekilde kullanarak insanlarda depresif durumlar üretmek mümkündür. Örneğin mavinin "özel bir tonuna" boyanmış bir odaya girdiğiniz zaman kısa bir sürede kendinizde nedenini bilemediğiniz bir üzgünlük hatta hıçkıra hıçkıra ağlama hissi duyabilirsiniz. Bu teknik özellikle büyük toplantılarda rakiplerini etkilemek isteyen iş adamları ve politikacılar tarafından kullanılır. Toplantı odasında giren rakibiniz bir anda duygularına hakim olamayıp doğru düşünemeyecek hale gelir ve ondan her tür tavizi kolayca koparırsınız. Oyun herkese açık değil ama bu işin başında birkaç kişi var ve bunlar ruhsal olarak zayıf olduklarını düşündükleri çocuklarla internet üzerinden tanışıp bu oyunu yolluyorlar. Bazı durumlarda internet üzerinden tanıştıkları çocuklara onların tüm bilgilerini çaldıklarını ve eğer oyunu oynayıp bitirmezlerse tüm ailelerini öldüreceklerini söyleyerek şantaj yaptıkları bilgisi de var.</a:t>
            </a:r>
            <a:endParaRPr lang="tr-TR" dirty="0">
              <a:solidFill>
                <a:schemeClr val="bg1"/>
              </a:solidFill>
            </a:endParaRPr>
          </a:p>
        </p:txBody>
      </p:sp>
    </p:spTree>
    <p:extLst>
      <p:ext uri="{BB962C8B-B14F-4D97-AF65-F5344CB8AC3E}">
        <p14:creationId xmlns:p14="http://schemas.microsoft.com/office/powerpoint/2010/main" val="3835273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85880" y="2851013"/>
            <a:ext cx="11359652" cy="3647152"/>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 tam 50 gün sürüyor ve her gün çocuğa bir görev verilerek yavaş yavaş intihara hazırlanıyor.</a:t>
            </a:r>
          </a:p>
          <a:p>
            <a:pPr marL="285750" indent="-285750" algn="just">
              <a:lnSpc>
                <a:spcPct val="150000"/>
              </a:lnSpc>
              <a:buFont typeface="Wingdings" panose="05000000000000000000" pitchFamily="2" charset="2"/>
              <a:buChar char="q"/>
            </a:pPr>
            <a:r>
              <a:rPr lang="tr-TR" dirty="0" smtClean="0">
                <a:solidFill>
                  <a:schemeClr val="bg1"/>
                </a:solidFill>
              </a:rPr>
              <a:t>Burada kullanılan psikolojik hazırlama teknikleri (</a:t>
            </a:r>
            <a:r>
              <a:rPr lang="tr-TR" dirty="0" err="1" smtClean="0">
                <a:solidFill>
                  <a:schemeClr val="bg1"/>
                </a:solidFill>
              </a:rPr>
              <a:t>priming</a:t>
            </a:r>
            <a:r>
              <a:rPr lang="tr-TR" dirty="0" smtClean="0">
                <a:solidFill>
                  <a:schemeClr val="bg1"/>
                </a:solidFill>
              </a:rPr>
              <a:t>) kademeli algı kaydırma dediğimiz bir teknik. Burada bir insana bir şey yaptırmak istediğiniz zaman önce ufak taleplerden başlarsınız ve her birini yaptıktan sonra daha büyük bir talepte bulunursunuz. Böylece kişi sizin isteklerinizi yapmaktan rahatsız olmaz ve nereye yönlendirildiğini fark edemez. Bu tekniğin değişik varyasyonları satış pazarlama ve ikna tekniklerinde kullanılır. Çocukların beyinleri gelişme aşamasında olduğu için bu teknik onlarda çok daha kolay işler.</a:t>
            </a:r>
            <a:endParaRPr lang="tr-TR" dirty="0">
              <a:solidFill>
                <a:schemeClr val="bg1"/>
              </a:solidFill>
            </a:endParaRPr>
          </a:p>
        </p:txBody>
      </p:sp>
    </p:spTree>
    <p:extLst>
      <p:ext uri="{BB962C8B-B14F-4D97-AF65-F5344CB8AC3E}">
        <p14:creationId xmlns:p14="http://schemas.microsoft.com/office/powerpoint/2010/main" val="2863908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37578" y="2135720"/>
            <a:ext cx="11378691" cy="4435189"/>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50 gün boyunca çocuğa önce belli korku videoları, rahatsız edici müzikler dinletiliyor. </a:t>
            </a:r>
          </a:p>
          <a:p>
            <a:pPr marL="285750" indent="-285750" algn="just">
              <a:lnSpc>
                <a:spcPct val="150000"/>
              </a:lnSpc>
              <a:buFont typeface="Wingdings" panose="05000000000000000000" pitchFamily="2" charset="2"/>
              <a:buChar char="q"/>
            </a:pPr>
            <a:r>
              <a:rPr lang="tr-TR" dirty="0" smtClean="0">
                <a:solidFill>
                  <a:schemeClr val="bg1"/>
                </a:solidFill>
              </a:rPr>
              <a:t>Örneğin sabah saat 4’te kalkıp belli bir video izlemesi isteniyor. Uykusuz durumda bu tür videolar çocuğu daha fazla etkiliyor. (uykusuzluk zihni daha ikna edilir hale getirir. Sorgulanan insanların uykusuz bırakılmasının sebebi budur. Bazı algı yönetimi tekniklerinde insanları belli bahanelerle uykusuz bırakma yöntemleri de kullanılır) daha sonra vücudunun çeşitli yerlerine kollarına, dudaklarına ufak yaralar açması söyleniyor. Her bir görevi bitirdikten sonra çocuğa bir sonraki görevi verilmekte. Belli durumlarda yüksek bir yere çıkıp ayaklarını boşluğa sallandırma veya koluna iğne saplama gibi isteklerde bulunuluyor. Tüm bu süreç boyunca çocuğa bir “mavi balina” olduğu ve mavi balinaların ona mutluluk getireceği telkini kademeli olarak  arttırılmakta.</a:t>
            </a:r>
            <a:endParaRPr lang="tr-TR" dirty="0">
              <a:solidFill>
                <a:schemeClr val="bg1"/>
              </a:solidFill>
            </a:endParaRPr>
          </a:p>
        </p:txBody>
      </p:sp>
    </p:spTree>
    <p:extLst>
      <p:ext uri="{BB962C8B-B14F-4D97-AF65-F5344CB8AC3E}">
        <p14:creationId xmlns:p14="http://schemas.microsoft.com/office/powerpoint/2010/main" val="2068073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425003" y="3031110"/>
            <a:ext cx="11359166" cy="3647152"/>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 oynarken sürekli birileri çocuklara </a:t>
            </a:r>
            <a:r>
              <a:rPr lang="tr-TR" dirty="0" err="1" smtClean="0">
                <a:solidFill>
                  <a:schemeClr val="bg1"/>
                </a:solidFill>
              </a:rPr>
              <a:t>chat</a:t>
            </a:r>
            <a:r>
              <a:rPr lang="tr-TR" dirty="0" smtClean="0">
                <a:solidFill>
                  <a:schemeClr val="bg1"/>
                </a:solidFill>
              </a:rPr>
              <a:t> üzerinden emirler gönderip telkinlerde bulunmakta. </a:t>
            </a:r>
          </a:p>
          <a:p>
            <a:pPr marL="285750" indent="-285750" algn="just">
              <a:lnSpc>
                <a:spcPct val="150000"/>
              </a:lnSpc>
              <a:buFont typeface="Wingdings" panose="05000000000000000000" pitchFamily="2" charset="2"/>
              <a:buChar char="q"/>
            </a:pPr>
            <a:r>
              <a:rPr lang="tr-TR" dirty="0" smtClean="0">
                <a:solidFill>
                  <a:schemeClr val="bg1"/>
                </a:solidFill>
              </a:rPr>
              <a:t>Önce çocuğun kendine zarar vermekten zevk alması sağlanıyor. Verilen görevler hep gece geç saatlerde veya sabaha karşı. Böylece çocuğun uykusuz kalması sağlanarak zihninin zayıflatılması amaçlanmakta. Eğer kurban bir kız çocuğuysa sürekli şişman veya çirkin olduğu, erkekse başarısız olduğu ona telkin edilerek “aşağılık kompleksine” girmesi sağlanıyor. Ona tüm bu dertlerinden kurtulmasının tek yolunun “mavi bir balina” olmak olduğu sürekli telkin ediliyor.</a:t>
            </a:r>
            <a:endParaRPr lang="tr-TR" dirty="0">
              <a:solidFill>
                <a:schemeClr val="bg1"/>
              </a:solidFill>
            </a:endParaRPr>
          </a:p>
        </p:txBody>
      </p:sp>
    </p:spTree>
    <p:extLst>
      <p:ext uri="{BB962C8B-B14F-4D97-AF65-F5344CB8AC3E}">
        <p14:creationId xmlns:p14="http://schemas.microsoft.com/office/powerpoint/2010/main" val="20086565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47729" y="541490"/>
            <a:ext cx="11410682" cy="6140142"/>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Oyunun son görevlerinde çocuk artık kendisine zarar vermeye iyice alışmış oluyor ve kendisine güvenini tamamen kaybediyor. </a:t>
            </a:r>
          </a:p>
          <a:p>
            <a:pPr marL="285750" indent="-285750">
              <a:lnSpc>
                <a:spcPct val="150000"/>
              </a:lnSpc>
              <a:buFont typeface="Wingdings" panose="05000000000000000000" pitchFamily="2" charset="2"/>
              <a:buChar char="q"/>
            </a:pPr>
            <a:r>
              <a:rPr lang="tr-TR" dirty="0" smtClean="0">
                <a:solidFill>
                  <a:schemeClr val="bg1"/>
                </a:solidFill>
              </a:rPr>
              <a:t>Uykusuzluktan zihni de iyi çalışmıyor. Tüm bu süreçte eğer oyun hakkında kimseye bir şey söylerse aile ve arkadaşlarının öleceği ona söyleniyor. Çocuk bu sebeple kimseyle konuşamıyor. </a:t>
            </a:r>
          </a:p>
          <a:p>
            <a:pPr marL="285750" indent="-285750" algn="just">
              <a:lnSpc>
                <a:spcPct val="150000"/>
              </a:lnSpc>
              <a:buFont typeface="Wingdings" panose="05000000000000000000" pitchFamily="2" charset="2"/>
              <a:buChar char="q"/>
            </a:pPr>
            <a:r>
              <a:rPr lang="tr-TR" dirty="0" smtClean="0">
                <a:solidFill>
                  <a:schemeClr val="bg1"/>
                </a:solidFill>
              </a:rPr>
              <a:t>En son görevlerden biri bıçakla koluna bir balina resmi çizmesi. Çocuk bunu yaparsa artık son aşamaya gelmiş sayılıyor. Ellinci günde çocuğa artık ”mavi balina” olmasının zamanının geldiği ve intihar etmesi talimatı veriliyor. 50 gün çok bilinçli seçilmiş bir unsur çünkü beyin belli eylemleri 21 günden fazla yaparsa sinir sisteminde yeni hatlar oluşturuyor ve bu eylemleri yapması kolaylaşıyor. Örneğin askeri ve polis okullarında ilk acemilik eğitiminin 50 ila 60 gün olmasının sebebi de budur. Bir kısım çocuk artık psikolojik olarak harabeye döndüğü için bu son emri hemen yerine getiriyor. Direnç gösteren çocuklara da artık bu aşamadan sonra geriye dönüş olmadığını ve eğer “mavi balinalara” ihanet ederse tüm sevdiklerinin acılar içinde öleceğini, kendisinin de öldürüleceği tehdidi yapılıyor ve kendisini feda etmesi gerektiği söyleniyor. Bir kısım çocuk bu aşamada intihar ediyor.</a:t>
            </a:r>
            <a:endParaRPr lang="tr-TR" dirty="0">
              <a:solidFill>
                <a:schemeClr val="bg1"/>
              </a:solidFill>
            </a:endParaRPr>
          </a:p>
        </p:txBody>
      </p:sp>
    </p:spTree>
    <p:extLst>
      <p:ext uri="{BB962C8B-B14F-4D97-AF65-F5344CB8AC3E}">
        <p14:creationId xmlns:p14="http://schemas.microsoft.com/office/powerpoint/2010/main" val="531244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447255" y="1198523"/>
            <a:ext cx="11127346" cy="4893647"/>
          </a:xfrm>
          <a:prstGeom prst="rect">
            <a:avLst/>
          </a:prstGeom>
        </p:spPr>
        <p:txBody>
          <a:bodyPr wrap="square">
            <a:spAutoFit/>
          </a:bodyPr>
          <a:lstStyle/>
          <a:p>
            <a:pPr algn="just">
              <a:lnSpc>
                <a:spcPct val="150000"/>
              </a:lnSpc>
            </a:pPr>
            <a:r>
              <a:rPr lang="tr-TR" sz="2800" dirty="0" smtClean="0">
                <a:solidFill>
                  <a:schemeClr val="bg1"/>
                </a:solidFill>
              </a:rPr>
              <a:t>MAVİ BALİNA</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Bu oyun son derece tehlikeli algı yönetimi teknikleri içermektedir. </a:t>
            </a:r>
          </a:p>
          <a:p>
            <a:pPr marL="285750" indent="-285750" algn="just">
              <a:lnSpc>
                <a:spcPct val="150000"/>
              </a:lnSpc>
              <a:buFont typeface="Wingdings" panose="05000000000000000000" pitchFamily="2" charset="2"/>
              <a:buChar char="q"/>
            </a:pPr>
            <a:r>
              <a:rPr lang="tr-TR" dirty="0" smtClean="0">
                <a:solidFill>
                  <a:schemeClr val="bg1"/>
                </a:solidFill>
              </a:rPr>
              <a:t>Bu sebeple anne, baba ve öğretmenlerin zamanında durumun farkına varıp müdahale etmesi çok önemlidir çünkü çocuğun bu kadar kuvvetli tekniklerle kendi başına mücadele etmesi çok zordur. Genelde aileleri çalışan ve yeterince ilgi gösterilip takip edilmeyen çocuklar bu saldırının hedefidir. Çocuğun davranışlarının ve uyku düzeninin de iyi takip edilmesi lazım. Uzun saatler özellikle gece saatlerinde internete girmesinin kontrolü de çok önemli. En önemli mesele de çocuğun vücudunda bir kısım yaralanmalar ve acayip çizimler olup olmadığının kontrolü. Kısacası çocukların başı boş bırakılmaması ve sürekli takip edilmeleri gerekiyor. Ailelerin yapamadığı yerde görev öğretmenlere düşüyor. Çünkü eğer bu iş zamanında ortaya çıkartılabilirse çocuğun bu durumdan kurtarılabilmesi mümkün.</a:t>
            </a:r>
            <a:endParaRPr lang="tr-TR" dirty="0">
              <a:solidFill>
                <a:schemeClr val="bg1"/>
              </a:solidFill>
            </a:endParaRPr>
          </a:p>
        </p:txBody>
      </p:sp>
    </p:spTree>
    <p:extLst>
      <p:ext uri="{BB962C8B-B14F-4D97-AF65-F5344CB8AC3E}">
        <p14:creationId xmlns:p14="http://schemas.microsoft.com/office/powerpoint/2010/main" val="3473400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502276" y="908440"/>
            <a:ext cx="11072325" cy="5309146"/>
          </a:xfrm>
          <a:prstGeom prst="rect">
            <a:avLst/>
          </a:prstGeom>
        </p:spPr>
        <p:txBody>
          <a:bodyPr wrap="square">
            <a:spAutoFit/>
          </a:bodyPr>
          <a:lstStyle/>
          <a:p>
            <a:pPr algn="just">
              <a:lnSpc>
                <a:spcPct val="150000"/>
              </a:lnSpc>
            </a:pPr>
            <a:r>
              <a:rPr lang="tr-TR" sz="2800" b="1" dirty="0" smtClean="0">
                <a:solidFill>
                  <a:schemeClr val="bg1"/>
                </a:solidFill>
              </a:rPr>
              <a:t>MOMO</a:t>
            </a: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err="1" smtClean="0">
                <a:solidFill>
                  <a:schemeClr val="bg1"/>
                </a:solidFill>
              </a:rPr>
              <a:t>Whatsapp</a:t>
            </a:r>
            <a:r>
              <a:rPr lang="tr-TR" dirty="0" smtClean="0">
                <a:solidFill>
                  <a:schemeClr val="bg1"/>
                </a:solidFill>
              </a:rPr>
              <a:t> üzerinden insanlarla iletişime geçen bu oyun (?), Latin Amerika'dan başlayarak ABD, Fransa ve Nepal'e kadar ulaştı. Peki nedir bu </a:t>
            </a:r>
            <a:r>
              <a:rPr lang="tr-TR" dirty="0" err="1" smtClean="0">
                <a:solidFill>
                  <a:schemeClr val="bg1"/>
                </a:solidFill>
              </a:rPr>
              <a:t>Momo</a:t>
            </a:r>
            <a:r>
              <a:rPr lang="tr-TR" dirty="0" smtClean="0">
                <a:solidFill>
                  <a:schemeClr val="bg1"/>
                </a:solidFill>
              </a:rPr>
              <a:t>? </a:t>
            </a:r>
          </a:p>
          <a:p>
            <a:pPr marL="285750" indent="-285750" algn="just">
              <a:lnSpc>
                <a:spcPct val="150000"/>
              </a:lnSpc>
              <a:buFont typeface="Wingdings" panose="05000000000000000000" pitchFamily="2" charset="2"/>
              <a:buChar char="q"/>
            </a:pPr>
            <a:r>
              <a:rPr lang="tr-TR" dirty="0" err="1" smtClean="0">
                <a:solidFill>
                  <a:schemeClr val="bg1"/>
                </a:solidFill>
              </a:rPr>
              <a:t>Momo</a:t>
            </a:r>
            <a:r>
              <a:rPr lang="tr-TR" dirty="0" smtClean="0">
                <a:solidFill>
                  <a:schemeClr val="bg1"/>
                </a:solidFill>
              </a:rPr>
              <a:t> </a:t>
            </a:r>
            <a:r>
              <a:rPr lang="tr-TR" dirty="0" err="1" smtClean="0">
                <a:solidFill>
                  <a:schemeClr val="bg1"/>
                </a:solidFill>
              </a:rPr>
              <a:t>whatsapp</a:t>
            </a:r>
            <a:r>
              <a:rPr lang="tr-TR" dirty="0" smtClean="0">
                <a:solidFill>
                  <a:schemeClr val="bg1"/>
                </a:solidFill>
              </a:rPr>
              <a:t> üzerinden hızla yayılan bir oyun. Yabancı numaraların size </a:t>
            </a:r>
            <a:r>
              <a:rPr lang="tr-TR" dirty="0" err="1" smtClean="0">
                <a:solidFill>
                  <a:schemeClr val="bg1"/>
                </a:solidFill>
              </a:rPr>
              <a:t>whatsapp</a:t>
            </a:r>
            <a:r>
              <a:rPr lang="tr-TR" dirty="0" smtClean="0">
                <a:solidFill>
                  <a:schemeClr val="bg1"/>
                </a:solidFill>
              </a:rPr>
              <a:t> üzerinden mesajlar göndermesiyle oynanıyor. Mavi </a:t>
            </a:r>
            <a:r>
              <a:rPr lang="tr-TR" dirty="0" err="1">
                <a:solidFill>
                  <a:schemeClr val="bg1"/>
                </a:solidFill>
              </a:rPr>
              <a:t>B</a:t>
            </a:r>
            <a:r>
              <a:rPr lang="tr-TR" dirty="0" err="1" smtClean="0">
                <a:solidFill>
                  <a:schemeClr val="bg1"/>
                </a:solidFill>
              </a:rPr>
              <a:t>alina'dan</a:t>
            </a:r>
            <a:r>
              <a:rPr lang="tr-TR" dirty="0" smtClean="0">
                <a:solidFill>
                  <a:schemeClr val="bg1"/>
                </a:solidFill>
              </a:rPr>
              <a:t> sonra bir başka tehlikeli oyun olarak lanse ediliyor. </a:t>
            </a:r>
          </a:p>
          <a:p>
            <a:pPr marL="285750" indent="-285750" algn="just">
              <a:lnSpc>
                <a:spcPct val="150000"/>
              </a:lnSpc>
              <a:buFont typeface="Wingdings" panose="05000000000000000000" pitchFamily="2" charset="2"/>
              <a:buChar char="q"/>
            </a:pPr>
            <a:r>
              <a:rPr lang="tr-TR" dirty="0" smtClean="0">
                <a:solidFill>
                  <a:schemeClr val="bg1"/>
                </a:solidFill>
              </a:rPr>
              <a:t>Uzmanlara göre kişisel bilgilerin çalınması, şiddeti öven bir dil kullanıp kişileri intihara sürükleyebilmesi, kullanıcıların tehdit ve taciz edilmesi ve insanlardan zorla para elde edilebilmesi gibi sakıncaları var. Ayrıca oyuna katılanlar, depresyon ve kaygı ataklarına da kapılabiliyor. Kısacası çocuklardan uzakta tutmakta fayda var. Ayrıca oyundaki korkunç kadın da </a:t>
            </a:r>
            <a:r>
              <a:rPr lang="tr-TR" dirty="0" err="1" smtClean="0">
                <a:solidFill>
                  <a:schemeClr val="bg1"/>
                </a:solidFill>
              </a:rPr>
              <a:t>japonya'da</a:t>
            </a:r>
            <a:r>
              <a:rPr lang="tr-TR" dirty="0" smtClean="0">
                <a:solidFill>
                  <a:schemeClr val="bg1"/>
                </a:solidFill>
              </a:rPr>
              <a:t> </a:t>
            </a:r>
            <a:r>
              <a:rPr lang="tr-TR" dirty="0" err="1" smtClean="0">
                <a:solidFill>
                  <a:schemeClr val="bg1"/>
                </a:solidFill>
              </a:rPr>
              <a:t>Vanilla</a:t>
            </a:r>
            <a:r>
              <a:rPr lang="tr-TR" dirty="0" smtClean="0">
                <a:solidFill>
                  <a:schemeClr val="bg1"/>
                </a:solidFill>
              </a:rPr>
              <a:t> Müzesinde (</a:t>
            </a:r>
            <a:r>
              <a:rPr lang="tr-TR" dirty="0" err="1" smtClean="0">
                <a:solidFill>
                  <a:schemeClr val="bg1"/>
                </a:solidFill>
              </a:rPr>
              <a:t>vanilla</a:t>
            </a:r>
            <a:r>
              <a:rPr lang="tr-TR" dirty="0" smtClean="0">
                <a:solidFill>
                  <a:schemeClr val="bg1"/>
                </a:solidFill>
              </a:rPr>
              <a:t> </a:t>
            </a:r>
            <a:r>
              <a:rPr lang="tr-TR" dirty="0" err="1" smtClean="0">
                <a:solidFill>
                  <a:schemeClr val="bg1"/>
                </a:solidFill>
              </a:rPr>
              <a:t>gallery</a:t>
            </a:r>
            <a:r>
              <a:rPr lang="tr-TR" dirty="0" smtClean="0">
                <a:solidFill>
                  <a:schemeClr val="bg1"/>
                </a:solidFill>
              </a:rPr>
              <a:t>) yer alan bir sergideki kuş kadın heykelinin kendisi. </a:t>
            </a:r>
          </a:p>
          <a:p>
            <a:pPr marL="285750" indent="-285750" algn="just">
              <a:lnSpc>
                <a:spcPct val="150000"/>
              </a:lnSpc>
              <a:buFont typeface="Wingdings" panose="05000000000000000000" pitchFamily="2" charset="2"/>
              <a:buChar char="q"/>
            </a:pPr>
            <a:r>
              <a:rPr lang="tr-TR" dirty="0" smtClean="0">
                <a:solidFill>
                  <a:schemeClr val="bg1"/>
                </a:solidFill>
              </a:rPr>
              <a:t>Heykel, Japon özel efekt şirketi olan </a:t>
            </a:r>
            <a:r>
              <a:rPr lang="tr-TR" dirty="0" err="1" smtClean="0">
                <a:solidFill>
                  <a:schemeClr val="bg1"/>
                </a:solidFill>
              </a:rPr>
              <a:t>Link’in</a:t>
            </a:r>
            <a:r>
              <a:rPr lang="tr-TR" dirty="0" smtClean="0">
                <a:solidFill>
                  <a:schemeClr val="bg1"/>
                </a:solidFill>
              </a:rPr>
              <a:t> tasarladığı bir nesne. İsmi "anne kuş".</a:t>
            </a:r>
            <a:endParaRPr lang="tr-TR" dirty="0">
              <a:solidFill>
                <a:schemeClr val="bg1"/>
              </a:solidFill>
            </a:endParaRPr>
          </a:p>
        </p:txBody>
      </p:sp>
    </p:spTree>
    <p:extLst>
      <p:ext uri="{BB962C8B-B14F-4D97-AF65-F5344CB8AC3E}">
        <p14:creationId xmlns:p14="http://schemas.microsoft.com/office/powerpoint/2010/main" val="1295806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651" y="-2667652"/>
            <a:ext cx="6856697" cy="12192000"/>
          </a:xfrm>
          <a:prstGeom prst="rect">
            <a:avLst/>
          </a:prstGeom>
        </p:spPr>
      </p:pic>
      <p:sp>
        <p:nvSpPr>
          <p:cNvPr id="3" name="TextBox 1"/>
          <p:cNvSpPr txBox="1"/>
          <p:nvPr/>
        </p:nvSpPr>
        <p:spPr>
          <a:xfrm>
            <a:off x="3032222" y="1005919"/>
            <a:ext cx="6464704" cy="707886"/>
          </a:xfrm>
          <a:prstGeom prst="rect">
            <a:avLst/>
          </a:prstGeom>
          <a:noFill/>
        </p:spPr>
        <p:txBody>
          <a:bodyPr wrap="square" rtlCol="0">
            <a:spAutoFit/>
          </a:bodyPr>
          <a:lstStyle/>
          <a:p>
            <a:pPr algn="ctr"/>
            <a:r>
              <a:rPr lang="tr-TR" sz="4000" b="1" dirty="0" smtClean="0">
                <a:solidFill>
                  <a:schemeClr val="bg1"/>
                </a:solidFill>
                <a:effectLst>
                  <a:outerShdw blurRad="38100" dist="38100" dir="2700000" algn="tl">
                    <a:srgbClr val="000000">
                      <a:alpha val="43137"/>
                    </a:srgbClr>
                  </a:outerShdw>
                </a:effectLst>
              </a:rPr>
              <a:t>BAĞIMLI OLMAMASI İÇİN :</a:t>
            </a:r>
            <a:endParaRPr lang="en-US" sz="4000" b="1" dirty="0">
              <a:solidFill>
                <a:schemeClr val="bg1"/>
              </a:solidFill>
              <a:effectLst>
                <a:outerShdw blurRad="38100" dist="38100" dir="2700000" algn="tl">
                  <a:srgbClr val="000000">
                    <a:alpha val="43137"/>
                  </a:srgbClr>
                </a:outerShdw>
              </a:effectLst>
            </a:endParaRPr>
          </a:p>
        </p:txBody>
      </p:sp>
      <p:sp>
        <p:nvSpPr>
          <p:cNvPr id="4" name="AutoShape 3"/>
          <p:cNvSpPr>
            <a:spLocks noChangeArrowheads="1"/>
          </p:cNvSpPr>
          <p:nvPr/>
        </p:nvSpPr>
        <p:spPr bwMode="gray">
          <a:xfrm>
            <a:off x="814416" y="1699977"/>
            <a:ext cx="3833813" cy="3833813"/>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solidFill>
            <a:schemeClr val="accent3">
              <a:lumMod val="20000"/>
              <a:lumOff val="80000"/>
            </a:schemeClr>
          </a:solidFill>
          <a:ln>
            <a:solidFill>
              <a:schemeClr val="accent1">
                <a:lumMod val="20000"/>
                <a:lumOff val="80000"/>
              </a:schemeClr>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tr-TR"/>
          </a:p>
        </p:txBody>
      </p:sp>
      <p:sp>
        <p:nvSpPr>
          <p:cNvPr id="5" name="Oval 4"/>
          <p:cNvSpPr>
            <a:spLocks noChangeArrowheads="1"/>
          </p:cNvSpPr>
          <p:nvPr/>
        </p:nvSpPr>
        <p:spPr bwMode="gray">
          <a:xfrm>
            <a:off x="1091981" y="2004777"/>
            <a:ext cx="3200400" cy="3200400"/>
          </a:xfrm>
          <a:prstGeom prst="ellipse">
            <a:avLst/>
          </a:prstGeom>
          <a:solidFill>
            <a:srgbClr val="00B0F0"/>
          </a:solidFill>
          <a:ln>
            <a:solidFill>
              <a:srgbClr val="00B0F0"/>
            </a:solidFill>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tr-TR"/>
          </a:p>
        </p:txBody>
      </p:sp>
      <p:sp>
        <p:nvSpPr>
          <p:cNvPr id="6" name="AutoShape 6"/>
          <p:cNvSpPr>
            <a:spLocks noChangeArrowheads="1"/>
          </p:cNvSpPr>
          <p:nvPr/>
        </p:nvSpPr>
        <p:spPr bwMode="gray">
          <a:xfrm>
            <a:off x="4629593" y="3253621"/>
            <a:ext cx="7200000" cy="756000"/>
          </a:xfrm>
          <a:prstGeom prst="roundRect">
            <a:avLst>
              <a:gd name="adj" fmla="val 50000"/>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eaLnBrk="0" hangingPunct="0"/>
            <a:r>
              <a:rPr lang="tr-TR" sz="2400" b="1" dirty="0" smtClean="0">
                <a:solidFill>
                  <a:schemeClr val="tx1"/>
                </a:solidFill>
              </a:rPr>
              <a:t>Sosyal Aktivitelere Yönlendirin</a:t>
            </a:r>
            <a:endParaRPr lang="en-US" sz="2400" b="1" dirty="0">
              <a:solidFill>
                <a:schemeClr val="tx1"/>
              </a:solidFill>
            </a:endParaRPr>
          </a:p>
        </p:txBody>
      </p:sp>
      <p:pic>
        <p:nvPicPr>
          <p:cNvPr id="7" name="Picture 4" descr="http://www.superoda.net/wp-content/uploads/2012/03/ba%C4%9F%C4%B1ml%C4%B1l%C4%B1k.jpg"/>
          <p:cNvPicPr>
            <a:picLocks noChangeAspect="1" noChangeArrowheads="1"/>
          </p:cNvPicPr>
          <p:nvPr/>
        </p:nvPicPr>
        <p:blipFill>
          <a:blip r:embed="rId3" cstate="print"/>
          <a:srcRect/>
          <a:stretch>
            <a:fillRect/>
          </a:stretch>
        </p:blipFill>
        <p:spPr bwMode="auto">
          <a:xfrm>
            <a:off x="1213879" y="2377723"/>
            <a:ext cx="2949699" cy="2446093"/>
          </a:xfrm>
          <a:prstGeom prst="hexagon">
            <a:avLst/>
          </a:prstGeom>
        </p:spPr>
        <p:style>
          <a:lnRef idx="0">
            <a:schemeClr val="dk1"/>
          </a:lnRef>
          <a:fillRef idx="3">
            <a:schemeClr val="dk1"/>
          </a:fillRef>
          <a:effectRef idx="3">
            <a:schemeClr val="dk1"/>
          </a:effectRef>
          <a:fontRef idx="minor">
            <a:schemeClr val="lt1"/>
          </a:fontRef>
        </p:style>
      </p:pic>
      <p:sp>
        <p:nvSpPr>
          <p:cNvPr id="8" name="AutoShape 5"/>
          <p:cNvSpPr>
            <a:spLocks noChangeArrowheads="1"/>
          </p:cNvSpPr>
          <p:nvPr/>
        </p:nvSpPr>
        <p:spPr bwMode="gray">
          <a:xfrm>
            <a:off x="4083368" y="2292103"/>
            <a:ext cx="7200000" cy="756000"/>
          </a:xfrm>
          <a:prstGeom prst="roundRect">
            <a:avLst>
              <a:gd name="adj" fmla="val 500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eaLnBrk="0" hangingPunct="0"/>
            <a:r>
              <a:rPr lang="tr-TR" sz="2400" b="1" dirty="0" smtClean="0">
                <a:solidFill>
                  <a:schemeClr val="tx1"/>
                </a:solidFill>
              </a:rPr>
              <a:t>Yasaklamayın - Zaman Sınırlaması</a:t>
            </a:r>
          </a:p>
          <a:p>
            <a:pPr algn="ctr" eaLnBrk="0" hangingPunct="0"/>
            <a:r>
              <a:rPr lang="tr-TR" sz="2400" b="1" dirty="0" smtClean="0">
                <a:solidFill>
                  <a:schemeClr val="tx1"/>
                </a:solidFill>
              </a:rPr>
              <a:t>Yapmayı Öğretin</a:t>
            </a:r>
            <a:endParaRPr lang="en-US" sz="2400" b="1" dirty="0">
              <a:solidFill>
                <a:schemeClr val="tx1"/>
              </a:solidFill>
            </a:endParaRPr>
          </a:p>
        </p:txBody>
      </p:sp>
      <p:sp>
        <p:nvSpPr>
          <p:cNvPr id="9" name="AutoShape 7"/>
          <p:cNvSpPr>
            <a:spLocks noChangeArrowheads="1"/>
          </p:cNvSpPr>
          <p:nvPr/>
        </p:nvSpPr>
        <p:spPr bwMode="gray">
          <a:xfrm>
            <a:off x="4083368" y="4178471"/>
            <a:ext cx="7200000" cy="756000"/>
          </a:xfrm>
          <a:prstGeom prst="roundRect">
            <a:avLst>
              <a:gd name="adj" fmla="val 50000"/>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eaLnBrk="0" hangingPunct="0"/>
            <a:r>
              <a:rPr lang="tr-TR" sz="2400" b="1" dirty="0" smtClean="0">
                <a:solidFill>
                  <a:schemeClr val="tx1"/>
                </a:solidFill>
              </a:rPr>
              <a:t>İnternette Birlikte Vakit Geçirin</a:t>
            </a:r>
            <a:endParaRPr lang="en-US" sz="2400" b="1" dirty="0">
              <a:solidFill>
                <a:schemeClr val="tx1"/>
              </a:solidFill>
            </a:endParaRPr>
          </a:p>
        </p:txBody>
      </p:sp>
    </p:spTree>
    <p:extLst>
      <p:ext uri="{BB962C8B-B14F-4D97-AF65-F5344CB8AC3E}">
        <p14:creationId xmlns:p14="http://schemas.microsoft.com/office/powerpoint/2010/main" val="2070892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553792" y="854374"/>
            <a:ext cx="11110962" cy="5724644"/>
          </a:xfrm>
          <a:prstGeom prst="rect">
            <a:avLst/>
          </a:prstGeom>
        </p:spPr>
        <p:txBody>
          <a:bodyPr wrap="square">
            <a:spAutoFit/>
          </a:bodyPr>
          <a:lstStyle/>
          <a:p>
            <a:pPr>
              <a:lnSpc>
                <a:spcPct val="150000"/>
              </a:lnSpc>
            </a:pPr>
            <a:r>
              <a:rPr lang="tr-TR" sz="2800" dirty="0" smtClean="0">
                <a:solidFill>
                  <a:schemeClr val="bg1"/>
                </a:solidFill>
              </a:rPr>
              <a:t>MOMO</a:t>
            </a:r>
            <a:endParaRPr lang="tr-TR" dirty="0" smtClean="0">
              <a:solidFill>
                <a:schemeClr val="bg1"/>
              </a:solidFill>
            </a:endParaRPr>
          </a:p>
          <a:p>
            <a:pPr>
              <a:lnSpc>
                <a:spcPct val="150000"/>
              </a:lnSpc>
            </a:pPr>
            <a:endParaRPr lang="tr-TR" dirty="0" smtClean="0">
              <a:solidFill>
                <a:schemeClr val="bg1"/>
              </a:solidFill>
            </a:endParaRPr>
          </a:p>
          <a:p>
            <a:pPr marL="285750" indent="-285750">
              <a:lnSpc>
                <a:spcPct val="150000"/>
              </a:lnSpc>
              <a:buFont typeface="Wingdings" panose="05000000000000000000" pitchFamily="2" charset="2"/>
              <a:buChar char="q"/>
            </a:pPr>
            <a:r>
              <a:rPr lang="tr-TR" dirty="0" err="1" smtClean="0">
                <a:solidFill>
                  <a:schemeClr val="bg1"/>
                </a:solidFill>
              </a:rPr>
              <a:t>Momo</a:t>
            </a:r>
            <a:r>
              <a:rPr lang="tr-TR" dirty="0" smtClean="0">
                <a:solidFill>
                  <a:schemeClr val="bg1"/>
                </a:solidFill>
              </a:rPr>
              <a:t> </a:t>
            </a:r>
            <a:r>
              <a:rPr lang="tr-TR" dirty="0" err="1" smtClean="0">
                <a:solidFill>
                  <a:schemeClr val="bg1"/>
                </a:solidFill>
              </a:rPr>
              <a:t>whatsapp</a:t>
            </a:r>
            <a:r>
              <a:rPr lang="tr-TR" dirty="0" smtClean="0">
                <a:solidFill>
                  <a:schemeClr val="bg1"/>
                </a:solidFill>
              </a:rPr>
              <a:t> üzerinden şöyle bir mesaj gönderiyor</a:t>
            </a:r>
          </a:p>
          <a:p>
            <a:pPr marL="285750" indent="-285750">
              <a:lnSpc>
                <a:spcPct val="150000"/>
              </a:lnSpc>
              <a:buFont typeface="Wingdings" panose="05000000000000000000" pitchFamily="2" charset="2"/>
              <a:buChar char="q"/>
            </a:pPr>
            <a:r>
              <a:rPr lang="tr-TR" dirty="0" smtClean="0">
                <a:solidFill>
                  <a:schemeClr val="bg1"/>
                </a:solidFill>
              </a:rPr>
              <a:t>"Benim Adım </a:t>
            </a:r>
            <a:r>
              <a:rPr lang="tr-TR" dirty="0" err="1" smtClean="0">
                <a:solidFill>
                  <a:schemeClr val="bg1"/>
                </a:solidFill>
              </a:rPr>
              <a:t>Momo</a:t>
            </a:r>
            <a:r>
              <a:rPr lang="tr-TR" dirty="0" smtClean="0">
                <a:solidFill>
                  <a:schemeClr val="bg1"/>
                </a:solidFill>
              </a:rPr>
              <a:t> ve ben 3 yıl önce vefat ettim. Bir araba çarptı ve bu gece saat 00:00'da odanızda durmamı istemiyorsan bu mesajı 15 kişiye gönder. Bana inanmıyor musun?”</a:t>
            </a:r>
          </a:p>
          <a:p>
            <a:pPr marL="285750" indent="-285750">
              <a:lnSpc>
                <a:spcPct val="150000"/>
              </a:lnSpc>
              <a:buFont typeface="Wingdings" panose="05000000000000000000" pitchFamily="2" charset="2"/>
              <a:buChar char="q"/>
            </a:pPr>
            <a:r>
              <a:rPr lang="tr-TR" dirty="0" err="1" smtClean="0">
                <a:solidFill>
                  <a:schemeClr val="bg1"/>
                </a:solidFill>
              </a:rPr>
              <a:t>Momo</a:t>
            </a:r>
            <a:r>
              <a:rPr lang="tr-TR" dirty="0" smtClean="0">
                <a:solidFill>
                  <a:schemeClr val="bg1"/>
                </a:solidFill>
              </a:rPr>
              <a:t> kendisiyle oynamaya karar veren kişileri </a:t>
            </a:r>
            <a:r>
              <a:rPr lang="tr-TR" dirty="0" err="1" smtClean="0">
                <a:solidFill>
                  <a:schemeClr val="bg1"/>
                </a:solidFill>
              </a:rPr>
              <a:t>hack'liyor</a:t>
            </a:r>
            <a:r>
              <a:rPr lang="tr-TR" dirty="0" smtClean="0">
                <a:solidFill>
                  <a:schemeClr val="bg1"/>
                </a:solidFill>
              </a:rPr>
              <a:t>. Oyuncuların telefondaki fotoğraflarını çalıp onlara yolluyor. Ve bazı oyunculardan da para istiyor. </a:t>
            </a:r>
          </a:p>
          <a:p>
            <a:pPr>
              <a:lnSpc>
                <a:spcPct val="150000"/>
              </a:lnSpc>
            </a:pPr>
            <a:r>
              <a:rPr lang="tr-TR" dirty="0" err="1" smtClean="0">
                <a:solidFill>
                  <a:schemeClr val="bg1"/>
                </a:solidFill>
              </a:rPr>
              <a:t>Momo'nun</a:t>
            </a:r>
            <a:r>
              <a:rPr lang="tr-TR" dirty="0" smtClean="0">
                <a:solidFill>
                  <a:schemeClr val="bg1"/>
                </a:solidFill>
              </a:rPr>
              <a:t> olası tehditleri şöyle </a:t>
            </a:r>
          </a:p>
          <a:p>
            <a:pPr marL="285750" indent="-285750">
              <a:lnSpc>
                <a:spcPct val="150000"/>
              </a:lnSpc>
              <a:buFont typeface="Wingdings" panose="05000000000000000000" pitchFamily="2" charset="2"/>
              <a:buChar char="q"/>
            </a:pPr>
            <a:r>
              <a:rPr lang="tr-TR" dirty="0" smtClean="0">
                <a:solidFill>
                  <a:schemeClr val="bg1"/>
                </a:solidFill>
              </a:rPr>
              <a:t>Kişisel bilgileriniz çalınabilir. </a:t>
            </a:r>
          </a:p>
          <a:p>
            <a:pPr marL="285750" indent="-285750">
              <a:lnSpc>
                <a:spcPct val="150000"/>
              </a:lnSpc>
              <a:buFont typeface="Wingdings" panose="05000000000000000000" pitchFamily="2" charset="2"/>
              <a:buChar char="q"/>
            </a:pPr>
            <a:r>
              <a:rPr lang="tr-TR" dirty="0" smtClean="0">
                <a:solidFill>
                  <a:schemeClr val="bg1"/>
                </a:solidFill>
              </a:rPr>
              <a:t>Şiddet öven bir dil kullanılıyor ve kişiler intihara sürüklenebiliyor. </a:t>
            </a:r>
          </a:p>
          <a:p>
            <a:pPr marL="285750" indent="-285750">
              <a:lnSpc>
                <a:spcPct val="150000"/>
              </a:lnSpc>
              <a:buFont typeface="Wingdings" panose="05000000000000000000" pitchFamily="2" charset="2"/>
              <a:buChar char="q"/>
            </a:pPr>
            <a:r>
              <a:rPr lang="tr-TR" dirty="0" smtClean="0">
                <a:solidFill>
                  <a:schemeClr val="bg1"/>
                </a:solidFill>
              </a:rPr>
              <a:t>Kullanıcılar tehdit ve taciz ediliyor. </a:t>
            </a:r>
          </a:p>
          <a:p>
            <a:pPr marL="285750" indent="-285750">
              <a:lnSpc>
                <a:spcPct val="150000"/>
              </a:lnSpc>
              <a:buFont typeface="Wingdings" panose="05000000000000000000" pitchFamily="2" charset="2"/>
              <a:buChar char="q"/>
            </a:pPr>
            <a:r>
              <a:rPr lang="tr-TR" dirty="0" smtClean="0">
                <a:solidFill>
                  <a:schemeClr val="bg1"/>
                </a:solidFill>
              </a:rPr>
              <a:t>Kişilerden zorla para elde edilebiliyor. </a:t>
            </a:r>
          </a:p>
          <a:p>
            <a:pPr marL="285750" indent="-285750">
              <a:lnSpc>
                <a:spcPct val="150000"/>
              </a:lnSpc>
              <a:buFont typeface="Wingdings" panose="05000000000000000000" pitchFamily="2" charset="2"/>
              <a:buChar char="q"/>
            </a:pPr>
            <a:r>
              <a:rPr lang="tr-TR" dirty="0" smtClean="0">
                <a:solidFill>
                  <a:schemeClr val="bg1"/>
                </a:solidFill>
              </a:rPr>
              <a:t>Oyuna katılanlar, depresyon ve kaygı ataklarına kapılabiliyor.</a:t>
            </a:r>
            <a:endParaRPr lang="tr-TR" dirty="0">
              <a:solidFill>
                <a:schemeClr val="bg1"/>
              </a:solidFill>
            </a:endParaRPr>
          </a:p>
        </p:txBody>
      </p:sp>
    </p:spTree>
    <p:extLst>
      <p:ext uri="{BB962C8B-B14F-4D97-AF65-F5344CB8AC3E}">
        <p14:creationId xmlns:p14="http://schemas.microsoft.com/office/powerpoint/2010/main" val="3819011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95740" y="2461070"/>
            <a:ext cx="11307650" cy="3647152"/>
          </a:xfrm>
          <a:prstGeom prst="rect">
            <a:avLst/>
          </a:prstGeom>
        </p:spPr>
        <p:txBody>
          <a:bodyPr wrap="square">
            <a:spAutoFit/>
          </a:bodyPr>
          <a:lstStyle/>
          <a:p>
            <a:pPr algn="just">
              <a:lnSpc>
                <a:spcPct val="150000"/>
              </a:lnSpc>
            </a:pPr>
            <a:r>
              <a:rPr lang="tr-TR" sz="2800" dirty="0" smtClean="0">
                <a:solidFill>
                  <a:schemeClr val="bg1"/>
                </a:solidFill>
              </a:rPr>
              <a:t>MOMO</a:t>
            </a:r>
            <a:endParaRPr lang="tr-TR" dirty="0" smtClean="0">
              <a:solidFill>
                <a:schemeClr val="bg1"/>
              </a:solidFill>
            </a:endParaRPr>
          </a:p>
          <a:p>
            <a:pPr algn="just">
              <a:lnSpc>
                <a:spcPct val="150000"/>
              </a:lnSpc>
            </a:pPr>
            <a:endParaRPr lang="tr-TR" dirty="0" smtClean="0">
              <a:solidFill>
                <a:schemeClr val="bg1"/>
              </a:solidFill>
            </a:endParaRPr>
          </a:p>
          <a:p>
            <a:pPr marL="285750" indent="-285750" algn="just">
              <a:lnSpc>
                <a:spcPct val="150000"/>
              </a:lnSpc>
              <a:buFont typeface="Wingdings" panose="05000000000000000000" pitchFamily="2" charset="2"/>
              <a:buChar char="q"/>
            </a:pPr>
            <a:r>
              <a:rPr lang="tr-TR" dirty="0" smtClean="0">
                <a:solidFill>
                  <a:schemeClr val="bg1"/>
                </a:solidFill>
              </a:rPr>
              <a:t>Oyun önce Latin Amerika'da ortaya çıktı.</a:t>
            </a:r>
          </a:p>
          <a:p>
            <a:pPr marL="285750" indent="-285750" algn="just">
              <a:lnSpc>
                <a:spcPct val="150000"/>
              </a:lnSpc>
              <a:buFont typeface="Wingdings" panose="05000000000000000000" pitchFamily="2" charset="2"/>
              <a:buChar char="q"/>
            </a:pPr>
            <a:r>
              <a:rPr lang="tr-TR" dirty="0" smtClean="0">
                <a:solidFill>
                  <a:schemeClr val="bg1"/>
                </a:solidFill>
              </a:rPr>
              <a:t>Daha sonra Amerika ve Fransa'ya yayıldı. İnsanlar </a:t>
            </a:r>
            <a:r>
              <a:rPr lang="tr-TR" dirty="0" err="1">
                <a:solidFill>
                  <a:schemeClr val="bg1"/>
                </a:solidFill>
              </a:rPr>
              <a:t>M</a:t>
            </a:r>
            <a:r>
              <a:rPr lang="tr-TR" dirty="0" err="1" smtClean="0">
                <a:solidFill>
                  <a:schemeClr val="bg1"/>
                </a:solidFill>
              </a:rPr>
              <a:t>omo'ya</a:t>
            </a:r>
            <a:r>
              <a:rPr lang="tr-TR" dirty="0" smtClean="0">
                <a:solidFill>
                  <a:schemeClr val="bg1"/>
                </a:solidFill>
              </a:rPr>
              <a:t> mesaj attıklarını ve geri bildirim olarak şiddet içerikli fotoğraf aldıklarını söylemişler. Bazıları da kişisel bilgilerinin açıklanacağı konusunda tehdit edilmiş. </a:t>
            </a:r>
          </a:p>
          <a:p>
            <a:pPr marL="285750" indent="-285750" algn="just">
              <a:lnSpc>
                <a:spcPct val="150000"/>
              </a:lnSpc>
              <a:buFont typeface="Wingdings" panose="05000000000000000000" pitchFamily="2" charset="2"/>
              <a:buChar char="q"/>
            </a:pPr>
            <a:r>
              <a:rPr lang="tr-TR" dirty="0" smtClean="0">
                <a:solidFill>
                  <a:schemeClr val="bg1"/>
                </a:solidFill>
              </a:rPr>
              <a:t>Meksika siber suçlar bürosu, </a:t>
            </a:r>
            <a:r>
              <a:rPr lang="tr-TR" dirty="0" err="1" smtClean="0">
                <a:solidFill>
                  <a:schemeClr val="bg1"/>
                </a:solidFill>
              </a:rPr>
              <a:t>Momo</a:t>
            </a:r>
            <a:r>
              <a:rPr lang="tr-TR" dirty="0" smtClean="0">
                <a:solidFill>
                  <a:schemeClr val="bg1"/>
                </a:solidFill>
              </a:rPr>
              <a:t> hakkında halkı uyaran açıklamalar yayınladı. </a:t>
            </a:r>
          </a:p>
          <a:p>
            <a:pPr marL="285750" indent="-285750" algn="just">
              <a:lnSpc>
                <a:spcPct val="150000"/>
              </a:lnSpc>
              <a:buFont typeface="Wingdings" panose="05000000000000000000" pitchFamily="2" charset="2"/>
              <a:buChar char="q"/>
            </a:pPr>
            <a:r>
              <a:rPr lang="tr-TR" dirty="0" smtClean="0">
                <a:solidFill>
                  <a:schemeClr val="bg1"/>
                </a:solidFill>
              </a:rPr>
              <a:t>Ayrıca iddialara göre bu oyun bir süre önce de çocuklara ulaşmak amaçlı olarak bilgisayar ve akıllı telefon oyunu olan MİNECRAFT üzerinden de yayılmaya başladığı söyleniyor. </a:t>
            </a:r>
            <a:endParaRPr lang="tr-TR" dirty="0">
              <a:solidFill>
                <a:schemeClr val="bg1"/>
              </a:solidFill>
            </a:endParaRPr>
          </a:p>
        </p:txBody>
      </p:sp>
    </p:spTree>
    <p:extLst>
      <p:ext uri="{BB962C8B-B14F-4D97-AF65-F5344CB8AC3E}">
        <p14:creationId xmlns:p14="http://schemas.microsoft.com/office/powerpoint/2010/main" val="10147312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6213" y="457124"/>
            <a:ext cx="11552350" cy="6109365"/>
          </a:xfrm>
          <a:prstGeom prst="rect">
            <a:avLst/>
          </a:prstGeom>
        </p:spPr>
        <p:txBody>
          <a:bodyPr wrap="square">
            <a:spAutoFit/>
          </a:bodyPr>
          <a:lstStyle/>
          <a:p>
            <a:pPr algn="just">
              <a:lnSpc>
                <a:spcPct val="150000"/>
              </a:lnSpc>
              <a:spcAft>
                <a:spcPts val="1000"/>
              </a:spcAft>
            </a:pPr>
            <a:r>
              <a:rPr lang="tr-TR" sz="1600" b="1" dirty="0" smtClean="0">
                <a:effectLst/>
                <a:ea typeface="Calibri" panose="020F0502020204030204" pitchFamily="34" charset="0"/>
                <a:cs typeface="Times New Roman" panose="02020603050405020304" pitchFamily="18" charset="0"/>
              </a:rPr>
              <a:t>"DİJİTAL OYUNLARI PROBLEM OLARAK GÖRÜRSEK ÇAĞIN EĞİLİMLERİNİ GÖZDEN KAÇIRIRIZ"</a:t>
            </a:r>
          </a:p>
          <a:p>
            <a:pPr algn="just">
              <a:lnSpc>
                <a:spcPct val="150000"/>
              </a:lnSpc>
              <a:spcAft>
                <a:spcPts val="1000"/>
              </a:spcAft>
            </a:pPr>
            <a:r>
              <a:rPr lang="tr-TR" sz="1600" dirty="0" smtClean="0">
                <a:effectLst/>
                <a:ea typeface="Calibri" panose="020F0502020204030204" pitchFamily="34" charset="0"/>
                <a:cs typeface="Times New Roman" panose="02020603050405020304" pitchFamily="18" charset="0"/>
              </a:rPr>
              <a:t>"Biz dijital oyunları bir problem olarak görürsek çağın eğilimlerini de gözden kaçırmış oluruz. Bunlar ihtiyaçtır. Tıpkı bir bıçak gibi iyiye kullanırsanız iyiye hizmet eder, kötüye kullanırsanız kötüye hizmet eder. Çocuklarımızın ruh sağlığına zarar vermeyecek, çocuklarımızın gelişimlerini sekteye uğratmayacak oyunlarla ilgili de çalışmaları ve çabaları destekliyoruz. Bu çabalardan bir tanesi de çocuklarda atletizm ruhunu geliştirecek sağlıklı bir yarışmayı besleyecek e-spor ve benzeri bir takım çalışmalardır. Önümüzdeki günlerde dikkatle ele almak şartıyla bu tür oyunları da çocuklarımıza nasıl ulaştıracağımız, ne şekilde paylaşımda bulunacağımızı da kamuoyu ile paylaşacağız." </a:t>
            </a:r>
          </a:p>
          <a:p>
            <a:pPr algn="just">
              <a:lnSpc>
                <a:spcPct val="150000"/>
              </a:lnSpc>
              <a:spcAft>
                <a:spcPts val="1000"/>
              </a:spcAft>
            </a:pPr>
            <a:r>
              <a:rPr lang="tr-TR" sz="1600" dirty="0" smtClean="0">
                <a:effectLst/>
                <a:ea typeface="Calibri" panose="020F0502020204030204" pitchFamily="34" charset="0"/>
                <a:cs typeface="Times New Roman" panose="02020603050405020304" pitchFamily="18" charset="0"/>
              </a:rPr>
              <a:t>"Anne babalar, çocuklarının ihtiyaçlarını hassasiyetle dikkate almalı. Yalnız kaldıklarında, problemleri çözemediklerinde, sessiz bir şekilde feryat ettiklerinde neler yapılabileceği konusunda rehber öğretmenlerimizle, psikologlarımızla uzmanlarımızla birebir iletişimde olsunlar. Aksi takdirde bir çocuk eğer açık kapı bulamazsa, rahatlayacağı bir yol bulamazsa bu tür işlere yönelmektedir. Bu yönelimin ortadan kaldırılabilmesi de başta sevgili öğretmenlerimiz olmak üzere ailelerin, anne babaların ve bütün uzmanların ortak çabasıyla olur. Bu bir uzmana ya da mevzuata yöneltilebilecek bir konu değildir. Bu, toplum olarak hep birlikte omuzlamamız gereken bir konu. Bundan dolayı önümüzdeki süreçte bahsettiğim bütün açılardan bakarak bu problemleri azaltmak ve ortadan yok etmek için elimizden geleni yaptığımızın bilinmesini isterim. "</a:t>
            </a:r>
          </a:p>
          <a:p>
            <a:pPr lvl="8" algn="ctr"/>
            <a:endParaRPr lang="tr-TR" sz="1600" dirty="0" smtClean="0">
              <a:ea typeface="Calibri" panose="020F0502020204030204" pitchFamily="34" charset="0"/>
              <a:cs typeface="Times New Roman" panose="02020603050405020304" pitchFamily="18" charset="0"/>
            </a:endParaRPr>
          </a:p>
          <a:p>
            <a:pPr lvl="8" algn="ctr"/>
            <a:r>
              <a:rPr lang="tr-TR" sz="1600" dirty="0">
                <a:ea typeface="Calibri" panose="020F0502020204030204" pitchFamily="34" charset="0"/>
                <a:cs typeface="Times New Roman" panose="02020603050405020304" pitchFamily="18" charset="0"/>
              </a:rPr>
              <a:t>	</a:t>
            </a:r>
            <a:r>
              <a:rPr lang="tr-TR" sz="1600" dirty="0" smtClean="0">
                <a:ea typeface="Calibri" panose="020F0502020204030204" pitchFamily="34" charset="0"/>
                <a:cs typeface="Times New Roman" panose="02020603050405020304" pitchFamily="18" charset="0"/>
              </a:rPr>
              <a:t>				Ziya SELÇUK</a:t>
            </a:r>
          </a:p>
          <a:p>
            <a:pPr lvl="8" algn="ctr"/>
            <a:r>
              <a:rPr lang="tr-TR" sz="1600" dirty="0" smtClean="0">
                <a:ea typeface="Calibri" panose="020F0502020204030204" pitchFamily="34" charset="0"/>
                <a:cs typeface="Times New Roman" panose="02020603050405020304" pitchFamily="18" charset="0"/>
              </a:rPr>
              <a:t>					Milli Eğitim Bakanı</a:t>
            </a:r>
            <a:endParaRPr lang="tr-TR" sz="1600" dirty="0" smtClean="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3169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 7"/>
          <p:cNvGrpSpPr/>
          <p:nvPr/>
        </p:nvGrpSpPr>
        <p:grpSpPr>
          <a:xfrm>
            <a:off x="206062" y="0"/>
            <a:ext cx="11900079" cy="6825802"/>
            <a:chOff x="206062" y="0"/>
            <a:chExt cx="11900079" cy="6825802"/>
          </a:xfrm>
        </p:grpSpPr>
        <p:pic>
          <p:nvPicPr>
            <p:cNvPr id="3" name="Resim 2"/>
            <p:cNvPicPr>
              <a:picLocks noChangeAspect="1"/>
            </p:cNvPicPr>
            <p:nvPr/>
          </p:nvPicPr>
          <p:blipFill rotWithShape="1">
            <a:blip r:embed="rId2"/>
            <a:srcRect l="951" t="17073" r="1760" b="11342"/>
            <a:stretch/>
          </p:blipFill>
          <p:spPr>
            <a:xfrm>
              <a:off x="206062" y="0"/>
              <a:ext cx="11861442" cy="4906851"/>
            </a:xfrm>
            <a:prstGeom prst="rect">
              <a:avLst/>
            </a:prstGeom>
          </p:spPr>
        </p:pic>
        <p:pic>
          <p:nvPicPr>
            <p:cNvPr id="4" name="Resim 3"/>
            <p:cNvPicPr>
              <a:picLocks noChangeAspect="1"/>
            </p:cNvPicPr>
            <p:nvPr/>
          </p:nvPicPr>
          <p:blipFill rotWithShape="1">
            <a:blip r:embed="rId3"/>
            <a:srcRect l="8979" t="26280" r="8944" b="52489"/>
            <a:stretch/>
          </p:blipFill>
          <p:spPr>
            <a:xfrm>
              <a:off x="244699" y="5048519"/>
              <a:ext cx="5844731" cy="850006"/>
            </a:xfrm>
            <a:prstGeom prst="rect">
              <a:avLst/>
            </a:prstGeom>
          </p:spPr>
        </p:pic>
        <p:pic>
          <p:nvPicPr>
            <p:cNvPr id="5" name="Resim 4"/>
            <p:cNvPicPr>
              <a:picLocks noChangeAspect="1"/>
            </p:cNvPicPr>
            <p:nvPr/>
          </p:nvPicPr>
          <p:blipFill rotWithShape="1">
            <a:blip r:embed="rId3"/>
            <a:srcRect l="8978" t="64045" r="8733" b="13597"/>
            <a:stretch/>
          </p:blipFill>
          <p:spPr>
            <a:xfrm>
              <a:off x="6175420" y="5005427"/>
              <a:ext cx="5930721" cy="905977"/>
            </a:xfrm>
            <a:prstGeom prst="rect">
              <a:avLst/>
            </a:prstGeom>
          </p:spPr>
        </p:pic>
        <p:pic>
          <p:nvPicPr>
            <p:cNvPr id="6" name="Resim 5"/>
            <p:cNvPicPr>
              <a:picLocks noChangeAspect="1"/>
            </p:cNvPicPr>
            <p:nvPr/>
          </p:nvPicPr>
          <p:blipFill rotWithShape="1">
            <a:blip r:embed="rId4"/>
            <a:srcRect l="8978" t="64045" r="8627" b="14160"/>
            <a:stretch/>
          </p:blipFill>
          <p:spPr>
            <a:xfrm rot="10800000" flipV="1">
              <a:off x="244699" y="5952411"/>
              <a:ext cx="5844731" cy="869217"/>
            </a:xfrm>
            <a:prstGeom prst="rect">
              <a:avLst/>
            </a:prstGeom>
          </p:spPr>
        </p:pic>
        <p:pic>
          <p:nvPicPr>
            <p:cNvPr id="7" name="Resim 6"/>
            <p:cNvPicPr>
              <a:picLocks noChangeAspect="1"/>
            </p:cNvPicPr>
            <p:nvPr/>
          </p:nvPicPr>
          <p:blipFill rotWithShape="1">
            <a:blip r:embed="rId5"/>
            <a:srcRect l="9084" t="36426" r="8838" b="42155"/>
            <a:stretch/>
          </p:blipFill>
          <p:spPr>
            <a:xfrm rot="10800000" flipV="1">
              <a:off x="6175420" y="5937160"/>
              <a:ext cx="5930721" cy="888642"/>
            </a:xfrm>
            <a:prstGeom prst="rect">
              <a:avLst/>
            </a:prstGeom>
          </p:spPr>
        </p:pic>
      </p:grpSp>
    </p:spTree>
    <p:extLst>
      <p:ext uri="{BB962C8B-B14F-4D97-AF65-F5344CB8AC3E}">
        <p14:creationId xmlns:p14="http://schemas.microsoft.com/office/powerpoint/2010/main" val="3767083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3334" y="296217"/>
            <a:ext cx="2791598" cy="461665"/>
          </a:xfrm>
          <a:prstGeom prst="rect">
            <a:avLst/>
          </a:prstGeom>
        </p:spPr>
        <p:txBody>
          <a:bodyPr wrap="none">
            <a:spAutoFit/>
          </a:bodyPr>
          <a:lstStyle/>
          <a:p>
            <a:r>
              <a:rPr lang="tr-TR" sz="2400" dirty="0" smtClean="0"/>
              <a:t>Siber Zorbalık Nedir?</a:t>
            </a:r>
            <a:endParaRPr lang="tr-TR" sz="2400" dirty="0"/>
          </a:p>
        </p:txBody>
      </p:sp>
      <p:sp>
        <p:nvSpPr>
          <p:cNvPr id="3" name="Dikdörtgen 2"/>
          <p:cNvSpPr/>
          <p:nvPr/>
        </p:nvSpPr>
        <p:spPr>
          <a:xfrm>
            <a:off x="283335" y="770606"/>
            <a:ext cx="11668259" cy="2957861"/>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Son yıllarda sıklıkla duyduğumuz siber zorbalık kavramı, internet çağında ortaya çıkan yeni bir zorbalık türüdür. Hızla gelişen internet teknolojileri, insanlara yeni sosyalleşme olanakları sunmaktadır. Anlık mesajlaşma, etkileşim ve kimliğini gizleme gibi özelliklere sahip olan yeni iletişim ortamları, birtakım riskler barındırmaktadır. Sosyal ağlar, mesaj grupları ve dijital oyunlar en çok da internet ile iç içe olan gençlerin ilgisini çekmektedir. Araştırmalar, gençler ve çocukların interneti günlük yaşamlarının vazgeçilmez bir parçası olarak gördüğünü, arkadaşlarıyla buluşmak ve vakit geçirmek amacıyla internet kullandığını göstermektedir. Ancak bu sosyal etkileşim alanı, sınırları tam olarak kontrol edilemeyen geniş bir alandır. Bu nedenle çocuk ve gençlerin çevrimiçi ortamda karşılaştıkları en önemli risklerden biri de siber zorbalıktır.</a:t>
            </a:r>
            <a:endParaRPr lang="tr-TR" dirty="0"/>
          </a:p>
        </p:txBody>
      </p:sp>
      <p:sp>
        <p:nvSpPr>
          <p:cNvPr id="4" name="Dikdörtgen 3"/>
          <p:cNvSpPr/>
          <p:nvPr/>
        </p:nvSpPr>
        <p:spPr>
          <a:xfrm>
            <a:off x="283336" y="3741191"/>
            <a:ext cx="11668258" cy="3000821"/>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Siber zorbalık, çocuklar ya da ergenlerin başka çocuklar ya da ergenler tarafından internet, dijital teknolojiler ya da cep telefonları aracılığıyla eziyet, tehdit, taciz, küçük düşürülme, utandırılma ve benzeri şekillerde hedef alınmasını ifade etmektedir. Başka bir ifadeyle, elektronik iletişim araçları kullanılarak bir kişi ya da gruba yönelik zarar ya da rahatsızlık verici eylemlerde bulunmak şeklinde tanımlanabilir.</a:t>
            </a:r>
          </a:p>
          <a:p>
            <a:pPr algn="ctr">
              <a:lnSpc>
                <a:spcPct val="150000"/>
              </a:lnSpc>
            </a:pPr>
            <a:r>
              <a:rPr lang="tr-TR" b="1" i="1" dirty="0" smtClean="0"/>
              <a:t>Siber zorbalık bir şiddet türüdür. </a:t>
            </a:r>
            <a:r>
              <a:rPr lang="tr-TR" b="1" i="1" dirty="0"/>
              <a:t>S</a:t>
            </a:r>
            <a:r>
              <a:rPr lang="tr-TR" b="1" i="1" dirty="0" smtClean="0"/>
              <a:t>anal ortamda gerçekleşmiş olması, ‘gerçek’ olmadığı anlamına gelmemektedir.</a:t>
            </a:r>
          </a:p>
          <a:p>
            <a:pPr marL="285750" indent="-285750" algn="just">
              <a:lnSpc>
                <a:spcPct val="150000"/>
              </a:lnSpc>
              <a:buFont typeface="Wingdings" panose="05000000000000000000" pitchFamily="2" charset="2"/>
              <a:buChar char="q"/>
            </a:pPr>
            <a:r>
              <a:rPr lang="tr-TR" dirty="0" smtClean="0"/>
              <a:t>İnternet kullanım oranlarındaki artış ve kullanım yaşının giderek düşmesine paralel olarak, tüm dünyada siber zorba ve kurban olma oranları da giderek artmaktadır.</a:t>
            </a:r>
            <a:endParaRPr lang="tr-TR" dirty="0"/>
          </a:p>
        </p:txBody>
      </p:sp>
      <p:grpSp>
        <p:nvGrpSpPr>
          <p:cNvPr id="5" name="Grup 4"/>
          <p:cNvGrpSpPr/>
          <p:nvPr/>
        </p:nvGrpSpPr>
        <p:grpSpPr>
          <a:xfrm>
            <a:off x="3683359" y="0"/>
            <a:ext cx="8268236" cy="830997"/>
            <a:chOff x="476519" y="2762562"/>
            <a:chExt cx="8268236" cy="830997"/>
          </a:xfrm>
        </p:grpSpPr>
        <p:sp>
          <p:nvSpPr>
            <p:cNvPr id="6" name="Dikdörtgen 5"/>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7" name="Resim 6"/>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26822660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2073" y="493767"/>
            <a:ext cx="11402096" cy="3046988"/>
          </a:xfrm>
          <a:prstGeom prst="rect">
            <a:avLst/>
          </a:prstGeom>
        </p:spPr>
        <p:txBody>
          <a:bodyPr wrap="square">
            <a:spAutoFit/>
          </a:bodyPr>
          <a:lstStyle/>
          <a:p>
            <a:pPr algn="just">
              <a:lnSpc>
                <a:spcPct val="150000"/>
              </a:lnSpc>
            </a:pPr>
            <a:r>
              <a:rPr lang="tr-TR" sz="2800" b="1" dirty="0" smtClean="0"/>
              <a:t>Siber Zorbalık Hangi Şekillerde Karşımıza Çıkar?</a:t>
            </a:r>
          </a:p>
          <a:p>
            <a:pPr marL="285750" indent="-285750" algn="just">
              <a:lnSpc>
                <a:spcPct val="150000"/>
              </a:lnSpc>
              <a:buFont typeface="Wingdings" panose="05000000000000000000" pitchFamily="2" charset="2"/>
              <a:buChar char="q"/>
            </a:pPr>
            <a:r>
              <a:rPr lang="tr-TR" sz="2000" dirty="0" smtClean="0"/>
              <a:t>Siber zorbalık farklı şekillerde karşımıza çıkmaktadır. Aşağıdaki davranışlar siber zorba davranışların örnekleridir; Mobil cihazlar aracılığıyla bireylerin görüntülerini izinleri olmaksızın çekip paylaşmak, Diğer kullanıcılara sosyal ağlar ya da sohbet odaları gibi çevrimiçi ortamlarda aşağılayıcı, alay edici, öfke dolu, kaba, cinsel taciz veya şiddet içeren mesajlar göndermek, Birinin kişisel bilgilerini rızası ve haberi olmadan internet ortamında paylaşmak,</a:t>
            </a:r>
            <a:endParaRPr lang="tr-TR" sz="2000" dirty="0"/>
          </a:p>
        </p:txBody>
      </p:sp>
      <p:sp>
        <p:nvSpPr>
          <p:cNvPr id="3" name="Dikdörtgen 2"/>
          <p:cNvSpPr/>
          <p:nvPr/>
        </p:nvSpPr>
        <p:spPr>
          <a:xfrm>
            <a:off x="382073" y="3540755"/>
            <a:ext cx="11402096" cy="2352952"/>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sz="2000" dirty="0" smtClean="0"/>
              <a:t>Sosyal ağlarda birisi hakkında dedikodu yaymak ya da özel hayatıyla ilgili konuları açık etmek, Bir kişiye ilişkin karalayıcı, aşağılayıcı web sayfaları hazırlamak, Başkası adına sahte hesap açıp, onun kimliğine bürünmek, Bir kişinin çevrimiçi ortamdaki tüm hesaplarını ısrarlı biçimde takibe almak, Sosyal ağlardaki paylaşımlarına sürekli olumsuz yorumlar yapmak, Ortak tanıdıkları etkileyerek hedef olarak seçilen bireyi, arkadaş listelerinden silmelerini ve bloke etmelerini, yani sosyal olarak dışlamalarını sağlamak...</a:t>
            </a:r>
            <a:endParaRPr lang="tr-TR" sz="2000" dirty="0"/>
          </a:p>
        </p:txBody>
      </p:sp>
      <p:grpSp>
        <p:nvGrpSpPr>
          <p:cNvPr id="4" name="Grup 3"/>
          <p:cNvGrpSpPr/>
          <p:nvPr/>
        </p:nvGrpSpPr>
        <p:grpSpPr>
          <a:xfrm>
            <a:off x="3696238" y="5853492"/>
            <a:ext cx="8268236" cy="830997"/>
            <a:chOff x="476519" y="2762562"/>
            <a:chExt cx="8268236" cy="830997"/>
          </a:xfrm>
        </p:grpSpPr>
        <p:sp>
          <p:nvSpPr>
            <p:cNvPr id="5" name="Dikdörtgen 4"/>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6" name="Resim 5"/>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38505584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9093" y="197346"/>
            <a:ext cx="11629622" cy="6694140"/>
          </a:xfrm>
          <a:prstGeom prst="rect">
            <a:avLst/>
          </a:prstGeom>
        </p:spPr>
        <p:txBody>
          <a:bodyPr wrap="square">
            <a:spAutoFit/>
          </a:bodyPr>
          <a:lstStyle/>
          <a:p>
            <a:pPr algn="just">
              <a:lnSpc>
                <a:spcPct val="150000"/>
              </a:lnSpc>
            </a:pPr>
            <a:r>
              <a:rPr lang="tr-TR" sz="2400" b="1" dirty="0" smtClean="0"/>
              <a:t>Siber Zorbalık Ne Kadar Yaygın?</a:t>
            </a:r>
          </a:p>
          <a:p>
            <a:pPr algn="just">
              <a:lnSpc>
                <a:spcPct val="150000"/>
              </a:lnSpc>
            </a:pPr>
            <a:r>
              <a:rPr lang="tr-TR" dirty="0" smtClean="0"/>
              <a:t>Siber zorbalık, çocuk ve gençlerin internet ortamında karşı karşıya olduğu risklerden bir tanesidir. UNICEF’in Çevrimiçi Genç Türkiye araştırmasının sonuçlarına göre Türkiye’deki gençlerin internette gezinirken karşılaştıkları güvenlik riskleri arasında, zararlı yazılımlar, kişisel bilgilerin paylaşılması, yetişkinlere göre içeriğe ulaşma ve siber zorbalık yer almaktadır.</a:t>
            </a:r>
          </a:p>
          <a:p>
            <a:pPr algn="just">
              <a:lnSpc>
                <a:spcPct val="150000"/>
              </a:lnSpc>
            </a:pPr>
            <a:endParaRPr lang="tr-TR" dirty="0" smtClean="0"/>
          </a:p>
          <a:p>
            <a:pPr algn="just">
              <a:lnSpc>
                <a:spcPct val="150000"/>
              </a:lnSpc>
            </a:pPr>
            <a:r>
              <a:rPr lang="tr-TR" dirty="0" smtClean="0"/>
              <a:t>Türkiye’de ortaokul öğrencilerinin siber zorbalık konusundaki algı ve farkındalıklarını ölçmeyi amaçlayan ve Kocaeli Üniversitesi’nde TÜBİTAK’ın desteğiyle yürütülen araştırmanın sonuçlarına göre,*</a:t>
            </a:r>
          </a:p>
          <a:p>
            <a:pPr algn="just">
              <a:lnSpc>
                <a:spcPct val="150000"/>
              </a:lnSpc>
            </a:pPr>
            <a:endParaRPr lang="tr-TR" dirty="0" smtClean="0"/>
          </a:p>
          <a:p>
            <a:pPr marL="742950" lvl="1" indent="-285750" algn="just">
              <a:lnSpc>
                <a:spcPct val="150000"/>
              </a:lnSpc>
              <a:buFont typeface="Wingdings" panose="05000000000000000000" pitchFamily="2" charset="2"/>
              <a:buChar char="q"/>
            </a:pPr>
            <a:r>
              <a:rPr lang="tr-TR" b="1" dirty="0" smtClean="0"/>
              <a:t>Türkiye genelinde öğrencilerin yaklaşık %12’si sözlü siber zorbalığa maruz kaldığını söylemektedir.</a:t>
            </a:r>
          </a:p>
          <a:p>
            <a:pPr marL="742950" lvl="1" indent="-285750" algn="just">
              <a:lnSpc>
                <a:spcPct val="150000"/>
              </a:lnSpc>
              <a:buFont typeface="Wingdings" panose="05000000000000000000" pitchFamily="2" charset="2"/>
              <a:buChar char="q"/>
            </a:pPr>
            <a:r>
              <a:rPr lang="tr-TR" b="1" dirty="0" smtClean="0"/>
              <a:t>Öğrencilerin yaklaşık %10.5’i ise sözlü siber zorbalık yaptığını ifade etmektedir.</a:t>
            </a:r>
          </a:p>
          <a:p>
            <a:pPr marL="742950" lvl="1" indent="-285750" algn="just">
              <a:lnSpc>
                <a:spcPct val="150000"/>
              </a:lnSpc>
              <a:buFont typeface="Wingdings" panose="05000000000000000000" pitchFamily="2" charset="2"/>
              <a:buChar char="q"/>
            </a:pPr>
            <a:r>
              <a:rPr lang="tr-TR" b="1" dirty="0" smtClean="0"/>
              <a:t>Siber zorba ve kurban olma oranlarının en yüksek olduğu ilin İstanbul olduğu görülmektedir.</a:t>
            </a:r>
          </a:p>
          <a:p>
            <a:pPr marL="742950" lvl="1" indent="-285750" algn="just">
              <a:lnSpc>
                <a:spcPct val="150000"/>
              </a:lnSpc>
              <a:buFont typeface="Wingdings" panose="05000000000000000000" pitchFamily="2" charset="2"/>
              <a:buChar char="q"/>
            </a:pPr>
            <a:r>
              <a:rPr lang="tr-TR" b="1" dirty="0" smtClean="0"/>
              <a:t>İstanbul’da siber mağdur/kurban oranının %20’ye yaklaştığı, siber zorba olma oranının ise %15’i geçtiği göze çarpmaktadır.</a:t>
            </a:r>
          </a:p>
          <a:p>
            <a:pPr marL="285750" indent="-285750" algn="just">
              <a:lnSpc>
                <a:spcPct val="150000"/>
              </a:lnSpc>
              <a:buFont typeface="Wingdings" panose="05000000000000000000" pitchFamily="2" charset="2"/>
              <a:buChar char="q"/>
            </a:pPr>
            <a:endParaRPr lang="tr-TR" dirty="0" smtClean="0"/>
          </a:p>
          <a:p>
            <a:pPr algn="just">
              <a:lnSpc>
                <a:spcPct val="150000"/>
              </a:lnSpc>
            </a:pPr>
            <a:r>
              <a:rPr lang="tr-TR" sz="1400" dirty="0" smtClean="0">
                <a:effectLst>
                  <a:outerShdw blurRad="38100" dist="38100" dir="2700000" algn="tl">
                    <a:srgbClr val="000000">
                      <a:alpha val="43137"/>
                    </a:srgbClr>
                  </a:outerShdw>
                </a:effectLst>
              </a:rPr>
              <a:t>*Türkiye’de Temel Eğitim Gençliğinde Siber Zorbalık Konusunda Farkındalık Geliştirmek; Gençlerin Siber Zorbalığı Algılayışı, Yaygınlığı ve Farkındalığa İlişkin Alan Çalışması (113 K 170 </a:t>
            </a:r>
            <a:r>
              <a:rPr lang="tr-TR" sz="1400" dirty="0" err="1" smtClean="0">
                <a:effectLst>
                  <a:outerShdw blurRad="38100" dist="38100" dir="2700000" algn="tl">
                    <a:srgbClr val="000000">
                      <a:alpha val="43137"/>
                    </a:srgbClr>
                  </a:outerShdw>
                </a:effectLst>
              </a:rPr>
              <a:t>No’lu</a:t>
            </a:r>
            <a:r>
              <a:rPr lang="tr-TR" sz="1400" dirty="0" smtClean="0">
                <a:effectLst>
                  <a:outerShdw blurRad="38100" dist="38100" dir="2700000" algn="tl">
                    <a:srgbClr val="000000">
                      <a:alpha val="43137"/>
                    </a:srgbClr>
                  </a:outerShdw>
                </a:effectLst>
              </a:rPr>
              <a:t> TÜBİTAK Projesi)</a:t>
            </a:r>
            <a:endParaRPr lang="tr-TR" sz="1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7001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2125" y="502276"/>
            <a:ext cx="11217498" cy="2126864"/>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Ayrıca siber zorbalık deneyimlerinin internet kullanım sıklığıyla doğru orantılı olduğu görülmüştür. Genel olarak internet kullanım alışkanlıkları ve çevrimiçi risklere bakıldığında ise siber zorbalık olarak tanımlanabilecek davranışlara maruz kalma oranlarının daha yüksek olduğunu söylemek mümkündür. Örneğin öğrencilerin yaklaşık %60’ı sosyal ağlarda kendilerini rahatsız edici davranışlarla karşılaştıklarını belirtmiştir. Bu rahatsız edici davranışların başında ise sözlü taciz gelmektedir. Siber ortamda, sözlü tacize maruz kaldığını belirten öğrencilerin oranı %25.4’tür.</a:t>
            </a:r>
          </a:p>
        </p:txBody>
      </p:sp>
      <p:sp>
        <p:nvSpPr>
          <p:cNvPr id="3" name="Dikdörtgen 2"/>
          <p:cNvSpPr/>
          <p:nvPr/>
        </p:nvSpPr>
        <p:spPr>
          <a:xfrm>
            <a:off x="412125" y="2629140"/>
            <a:ext cx="11217498" cy="2542363"/>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Sonuçlar gençlerin siber zorbalık konusunda farkındalığının az olduğunu göstermektedir. İnternet ortamı, yüz yüze ilişki kurma imkanımız olmayan pek çok kişiyle iletişime geçme, kimliğimizi gizleyerek iletişim kurma imkanı sağlamaktadır. Bu nedenle çocuklar, dijital ortamın gerçekliğini kavramakta zorlanmaktadır. Örneğin öğrencilerin yaklaşık %15’i sosyal ağlarda hakaret içeren mesajlar göndermenin siber zorbalık olmadığını belirtmiştir. Ayrıca kız öğrencilerin bir bölümü de arkadaşının sırrını sosyal ağlarda paylaşmanın sakıncalı olmadığı görüşündedir. Bu davranışlar siber zorbalıktır ve maruz kalanlar üzerinde büyük psikolojik zararlara neden olmaktadır.</a:t>
            </a:r>
            <a:endParaRPr lang="tr-TR" dirty="0"/>
          </a:p>
        </p:txBody>
      </p:sp>
      <p:grpSp>
        <p:nvGrpSpPr>
          <p:cNvPr id="7" name="Grup 6"/>
          <p:cNvGrpSpPr/>
          <p:nvPr/>
        </p:nvGrpSpPr>
        <p:grpSpPr>
          <a:xfrm>
            <a:off x="3696238" y="5853492"/>
            <a:ext cx="8268236" cy="830997"/>
            <a:chOff x="476519" y="2762562"/>
            <a:chExt cx="8268236" cy="830997"/>
          </a:xfrm>
        </p:grpSpPr>
        <p:sp>
          <p:nvSpPr>
            <p:cNvPr id="8" name="Dikdörtgen 7"/>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9" name="Resim 8"/>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548529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6215" y="0"/>
            <a:ext cx="11603864" cy="6878806"/>
          </a:xfrm>
          <a:prstGeom prst="rect">
            <a:avLst/>
          </a:prstGeom>
        </p:spPr>
        <p:txBody>
          <a:bodyPr wrap="square">
            <a:spAutoFit/>
          </a:bodyPr>
          <a:lstStyle/>
          <a:p>
            <a:pPr>
              <a:lnSpc>
                <a:spcPct val="150000"/>
              </a:lnSpc>
            </a:pPr>
            <a:r>
              <a:rPr lang="tr-TR" sz="2400" b="1" i="0" u="none" strike="noStrike" baseline="0" dirty="0" smtClean="0"/>
              <a:t>Siber Zorbalığın Duygusal ve Davranışsal Sonuçları:</a:t>
            </a:r>
          </a:p>
          <a:p>
            <a:pPr>
              <a:lnSpc>
                <a:spcPct val="150000"/>
              </a:lnSpc>
            </a:pPr>
            <a:endParaRPr lang="tr-TR" b="0" i="0" u="none" strike="noStrike" baseline="0" dirty="0" smtClean="0"/>
          </a:p>
          <a:p>
            <a:pPr>
              <a:lnSpc>
                <a:spcPct val="150000"/>
              </a:lnSpc>
            </a:pPr>
            <a:r>
              <a:rPr lang="tr-TR" b="1" i="0" u="none" strike="noStrike" baseline="0" dirty="0" smtClean="0"/>
              <a:t>Siber zorbalığı önemli kılan nokta, yaygınlığından çok verdiği zararların büyüklüğüdür. Avrupa Çevrimiçi Çocuklar (EU Kids Online) araştırmasının sonuçlarına göre, çocukların karşılaştığı çevrimiçi riskler arasında verdiği duygusal zarar çok büyük olmasına rağmen en az rapor edilenlerden biri siber zorbalıktır. </a:t>
            </a:r>
          </a:p>
          <a:p>
            <a:pPr>
              <a:lnSpc>
                <a:spcPct val="150000"/>
              </a:lnSpc>
            </a:pPr>
            <a:endParaRPr lang="tr-TR" b="0" i="0" u="none" strike="noStrike" baseline="0" dirty="0" smtClean="0"/>
          </a:p>
          <a:p>
            <a:pPr>
              <a:lnSpc>
                <a:spcPct val="150000"/>
              </a:lnSpc>
            </a:pPr>
            <a:r>
              <a:rPr lang="tr-TR" b="1" i="0" u="none" strike="noStrike" baseline="0" dirty="0" smtClean="0"/>
              <a:t>Siber zorbalık ergen bireyleri, duygusal olarak yaralar, özgüvenlerini zedeler ve kişilik gelişimlerini olumsuz etkiler. Siber zorbalığa maruz kalma ya da kurban olmanın sonuçları, duygusal ve davranışsal sonuçlar olarak ayrılır. </a:t>
            </a:r>
          </a:p>
          <a:p>
            <a:pPr>
              <a:lnSpc>
                <a:spcPct val="150000"/>
              </a:lnSpc>
            </a:pPr>
            <a:endParaRPr lang="tr-TR" b="0" i="0" u="none" strike="noStrike" baseline="0" dirty="0" smtClean="0"/>
          </a:p>
          <a:p>
            <a:pPr>
              <a:lnSpc>
                <a:spcPct val="150000"/>
              </a:lnSpc>
            </a:pPr>
            <a:r>
              <a:rPr lang="tr-TR" b="1" i="0" u="none" strike="noStrike" baseline="0" dirty="0" smtClean="0"/>
              <a:t>Yine TÜBİTAK’ın desteğiyle yürütülen siber zorbalık projesinin sonuçlarına göre, siber zorbalığın duygusal sonuçları arasında ilk sıralarda; </a:t>
            </a:r>
          </a:p>
          <a:p>
            <a:pPr marL="742950" lvl="1" indent="-285750">
              <a:lnSpc>
                <a:spcPct val="150000"/>
              </a:lnSpc>
              <a:buFont typeface="Wingdings" panose="05000000000000000000" pitchFamily="2" charset="2"/>
              <a:buChar char="q"/>
            </a:pPr>
            <a:r>
              <a:rPr lang="tr-TR" b="1" i="0" u="none" strike="noStrike" baseline="0" dirty="0" smtClean="0"/>
              <a:t>kızgınlık (%74), </a:t>
            </a:r>
            <a:endParaRPr lang="tr-TR" b="0" i="0" u="none" strike="noStrike" baseline="0" dirty="0" smtClean="0"/>
          </a:p>
          <a:p>
            <a:pPr marL="742950" lvl="1" indent="-285750">
              <a:lnSpc>
                <a:spcPct val="150000"/>
              </a:lnSpc>
              <a:buFont typeface="Wingdings" panose="05000000000000000000" pitchFamily="2" charset="2"/>
              <a:buChar char="q"/>
            </a:pPr>
            <a:r>
              <a:rPr lang="tr-TR" b="1" i="0" u="none" strike="noStrike" baseline="0" dirty="0" smtClean="0"/>
              <a:t>endişe (%58), </a:t>
            </a:r>
            <a:endParaRPr lang="tr-TR" b="0" i="0" u="none" strike="noStrike" baseline="0" dirty="0" smtClean="0"/>
          </a:p>
          <a:p>
            <a:pPr marL="742950" lvl="1" indent="-285750">
              <a:lnSpc>
                <a:spcPct val="150000"/>
              </a:lnSpc>
              <a:buFont typeface="Wingdings" panose="05000000000000000000" pitchFamily="2" charset="2"/>
              <a:buChar char="q"/>
            </a:pPr>
            <a:r>
              <a:rPr lang="tr-TR" b="1" i="0" u="none" strike="noStrike" baseline="0" dirty="0" smtClean="0"/>
              <a:t>üzüntü (%47) </a:t>
            </a:r>
            <a:endParaRPr lang="tr-TR" b="0" i="0" u="none" strike="noStrike" baseline="0" dirty="0" smtClean="0"/>
          </a:p>
          <a:p>
            <a:pPr marL="742950" lvl="1" indent="-285750">
              <a:lnSpc>
                <a:spcPct val="150000"/>
              </a:lnSpc>
              <a:buFont typeface="Wingdings" panose="05000000000000000000" pitchFamily="2" charset="2"/>
              <a:buChar char="q"/>
            </a:pPr>
            <a:r>
              <a:rPr lang="tr-TR" b="1" i="0" u="none" strike="noStrike" baseline="0" dirty="0" smtClean="0"/>
              <a:t>hayal kırıklığı (%36) </a:t>
            </a:r>
            <a:endParaRPr lang="tr-TR" dirty="0"/>
          </a:p>
          <a:p>
            <a:pPr lvl="1">
              <a:lnSpc>
                <a:spcPct val="150000"/>
              </a:lnSpc>
            </a:pPr>
            <a:r>
              <a:rPr lang="tr-TR" b="1" i="0" u="none" strike="noStrike" baseline="0" dirty="0" smtClean="0"/>
              <a:t>yer almaktadır. </a:t>
            </a:r>
            <a:endParaRPr lang="tr-TR" dirty="0"/>
          </a:p>
        </p:txBody>
      </p:sp>
      <p:grpSp>
        <p:nvGrpSpPr>
          <p:cNvPr id="6" name="Grup 5"/>
          <p:cNvGrpSpPr/>
          <p:nvPr/>
        </p:nvGrpSpPr>
        <p:grpSpPr>
          <a:xfrm>
            <a:off x="3696238" y="5853492"/>
            <a:ext cx="8268236" cy="830997"/>
            <a:chOff x="476519" y="2762562"/>
            <a:chExt cx="8268236" cy="830997"/>
          </a:xfrm>
        </p:grpSpPr>
        <p:sp>
          <p:nvSpPr>
            <p:cNvPr id="7" name="Dikdörtgen 6"/>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8" name="Resim 7"/>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3892068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9093" y="1439198"/>
            <a:ext cx="11526592" cy="3831818"/>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Bu duygular okul yaşamını, arkadaş ve aile ilişkilerini de etkilemektedir. Siber zorbalığa dahil olan bireyler arkadaşlarına karşı güven duygularını yitirdiklerini ve kendilerini yalnız hissettiklerini ifade etmektedirler. Ayrıca derslere karşı ilgisizlik, konsantrasyon düşüklüğü ve uyku bozukluğu gibi sonuçlar da ortaya çıkabilmektedir. Bu duygusal sonuçlar, öğretmenler ve ebeveynlerin siber zorbalığı tespit etmesi açısından da önemli işaretlerdendir. </a:t>
            </a:r>
          </a:p>
          <a:p>
            <a:pPr marL="285750" indent="-285750" algn="just">
              <a:lnSpc>
                <a:spcPct val="150000"/>
              </a:lnSpc>
              <a:buFont typeface="Wingdings" panose="05000000000000000000" pitchFamily="2" charset="2"/>
              <a:buChar char="q"/>
            </a:pPr>
            <a:r>
              <a:rPr lang="tr-TR" dirty="0" smtClean="0"/>
              <a:t>Siber zorbalık çocuk ve ergenlerin davranışlarını da biçimlendirmekte, hem zorbalar hem de kurbanlar yaşadıkları durum sonucunda farklı davranışlar sergileyebilmektedir. </a:t>
            </a:r>
          </a:p>
          <a:p>
            <a:pPr marL="285750" indent="-285750" algn="just">
              <a:lnSpc>
                <a:spcPct val="150000"/>
              </a:lnSpc>
              <a:buFont typeface="Wingdings" panose="05000000000000000000" pitchFamily="2" charset="2"/>
              <a:buChar char="q"/>
            </a:pPr>
            <a:r>
              <a:rPr lang="tr-TR" dirty="0" smtClean="0"/>
              <a:t>Aynı araştırma, siber zorbalığın davranışsal sonuçları arasında genellikle arkadaşlarına söylemek, kaçmak ve misilleme yapmak gibi davranışların ilk sıralarda yer aldığını göstermektedir. Siber zorbalığın yarattığı öfke ve hayal kırıklığı gibi duygular bazı öğrencileri misilleme yapmaya sevk etmektedir.</a:t>
            </a:r>
            <a:endParaRPr lang="tr-TR" dirty="0"/>
          </a:p>
        </p:txBody>
      </p:sp>
      <p:grpSp>
        <p:nvGrpSpPr>
          <p:cNvPr id="6" name="Grup 5"/>
          <p:cNvGrpSpPr/>
          <p:nvPr/>
        </p:nvGrpSpPr>
        <p:grpSpPr>
          <a:xfrm>
            <a:off x="3696238" y="5853492"/>
            <a:ext cx="8268236" cy="830997"/>
            <a:chOff x="476519" y="2762562"/>
            <a:chExt cx="8268236" cy="830997"/>
          </a:xfrm>
        </p:grpSpPr>
        <p:sp>
          <p:nvSpPr>
            <p:cNvPr id="7" name="Dikdörtgen 6"/>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8" name="Resim 7"/>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3546239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11151" y="0"/>
            <a:ext cx="11572875" cy="6858000"/>
            <a:chOff x="0" y="0"/>
            <a:chExt cx="11572875" cy="685800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83267"/>
          <a:stretch/>
        </p:blipFill>
        <p:spPr>
          <a:xfrm flipH="1">
            <a:off x="11561724" y="0"/>
            <a:ext cx="645516" cy="6858000"/>
          </a:xfrm>
          <a:prstGeom prst="rect">
            <a:avLst/>
          </a:prstGeom>
        </p:spPr>
      </p:pic>
      <p:sp>
        <p:nvSpPr>
          <p:cNvPr id="8" name="AutoShape 8"/>
          <p:cNvSpPr>
            <a:spLocks noChangeArrowheads="1"/>
          </p:cNvSpPr>
          <p:nvPr/>
        </p:nvSpPr>
        <p:spPr bwMode="gray">
          <a:xfrm>
            <a:off x="500958" y="3397150"/>
            <a:ext cx="5400000" cy="2160000"/>
          </a:xfrm>
          <a:prstGeom prst="roundRect">
            <a:avLst>
              <a:gd name="adj" fmla="val 5000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eaLnBrk="0" hangingPunct="0"/>
            <a:r>
              <a:rPr lang="tr-TR" sz="2400" b="1" dirty="0" smtClean="0"/>
              <a:t>Zorunlu Olmadıkça </a:t>
            </a:r>
          </a:p>
          <a:p>
            <a:pPr algn="ctr" eaLnBrk="0" hangingPunct="0"/>
            <a:r>
              <a:rPr lang="tr-TR" sz="2400" b="1" dirty="0" smtClean="0"/>
              <a:t>Bilgisayarı </a:t>
            </a:r>
          </a:p>
          <a:p>
            <a:pPr algn="ctr" eaLnBrk="0" hangingPunct="0"/>
            <a:r>
              <a:rPr lang="tr-TR" sz="2400" b="1" dirty="0" smtClean="0"/>
              <a:t>Çocuk Odasına Koymayın</a:t>
            </a:r>
            <a:endParaRPr lang="en-US" sz="2400" b="1" dirty="0"/>
          </a:p>
        </p:txBody>
      </p:sp>
      <p:sp>
        <p:nvSpPr>
          <p:cNvPr id="9" name="AutoShape 8"/>
          <p:cNvSpPr>
            <a:spLocks noChangeArrowheads="1"/>
          </p:cNvSpPr>
          <p:nvPr/>
        </p:nvSpPr>
        <p:spPr bwMode="gray">
          <a:xfrm>
            <a:off x="6161724" y="3397150"/>
            <a:ext cx="5400000" cy="2160000"/>
          </a:xfrm>
          <a:prstGeom prst="roundRect">
            <a:avLst>
              <a:gd name="adj" fmla="val 50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eaLnBrk="0" hangingPunct="0"/>
            <a:r>
              <a:rPr lang="tr-TR" sz="2400" b="1" dirty="0" smtClean="0">
                <a:solidFill>
                  <a:schemeClr val="bg1"/>
                </a:solidFill>
              </a:rPr>
              <a:t>Odasında bilgisayar varsa, </a:t>
            </a:r>
          </a:p>
          <a:p>
            <a:pPr algn="ctr" eaLnBrk="0" hangingPunct="0"/>
            <a:r>
              <a:rPr lang="tr-TR" sz="2400" b="1" dirty="0" smtClean="0">
                <a:solidFill>
                  <a:schemeClr val="bg1"/>
                </a:solidFill>
              </a:rPr>
              <a:t>monitörü mutlaka odaya girdiğinizde </a:t>
            </a:r>
          </a:p>
          <a:p>
            <a:pPr algn="ctr" eaLnBrk="0" hangingPunct="0"/>
            <a:r>
              <a:rPr lang="tr-TR" sz="2400" b="1" dirty="0" smtClean="0">
                <a:solidFill>
                  <a:schemeClr val="bg1"/>
                </a:solidFill>
              </a:rPr>
              <a:t>görecek şekilde koyun…</a:t>
            </a:r>
            <a:endParaRPr lang="en-US" sz="2400" b="1" dirty="0">
              <a:solidFill>
                <a:schemeClr val="bg1"/>
              </a:solidFill>
            </a:endParaRPr>
          </a:p>
        </p:txBody>
      </p:sp>
      <p:sp>
        <p:nvSpPr>
          <p:cNvPr id="10" name="AutoShape 8"/>
          <p:cNvSpPr>
            <a:spLocks noChangeArrowheads="1"/>
          </p:cNvSpPr>
          <p:nvPr/>
        </p:nvSpPr>
        <p:spPr bwMode="gray">
          <a:xfrm>
            <a:off x="3200958" y="448916"/>
            <a:ext cx="5400000" cy="2160000"/>
          </a:xfrm>
          <a:prstGeom prst="roundRect">
            <a:avLst>
              <a:gd name="adj" fmla="val 50000"/>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a:r>
              <a:rPr lang="tr-TR" sz="2400" b="1" dirty="0">
                <a:solidFill>
                  <a:schemeClr val="bg1"/>
                </a:solidFill>
                <a:effectLst>
                  <a:outerShdw blurRad="38100" dist="38100" dir="2700000" algn="tl">
                    <a:srgbClr val="000000"/>
                  </a:outerShdw>
                </a:effectLst>
              </a:rPr>
              <a:t>Güvenli İnternet İçin ;</a:t>
            </a:r>
          </a:p>
          <a:p>
            <a:pPr algn="ctr"/>
            <a:r>
              <a:rPr lang="tr-TR" sz="2400" b="1" dirty="0">
                <a:solidFill>
                  <a:schemeClr val="bg1"/>
                </a:solidFill>
                <a:effectLst>
                  <a:outerShdw blurRad="38100" dist="38100" dir="2700000" algn="tl">
                    <a:srgbClr val="000000"/>
                  </a:outerShdw>
                </a:effectLst>
              </a:rPr>
              <a:t>Çocuk ve ya Aile Profiline </a:t>
            </a:r>
            <a:r>
              <a:rPr lang="tr-TR" sz="2400" b="1" dirty="0" smtClean="0">
                <a:solidFill>
                  <a:schemeClr val="bg1"/>
                </a:solidFill>
                <a:effectLst>
                  <a:outerShdw blurRad="38100" dist="38100" dir="2700000" algn="tl">
                    <a:srgbClr val="000000"/>
                  </a:outerShdw>
                </a:effectLst>
              </a:rPr>
              <a:t>Geçin</a:t>
            </a:r>
            <a:endParaRPr lang="en-US" sz="2400" b="1" dirty="0">
              <a:solidFill>
                <a:schemeClr val="bg1"/>
              </a:solidFill>
              <a:effectLst>
                <a:outerShdw blurRad="38100" dist="38100" dir="2700000" algn="tl">
                  <a:srgbClr val="000000"/>
                </a:outerShdw>
              </a:effectLst>
            </a:endParaRP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667" y="2096300"/>
            <a:ext cx="1731366" cy="1518742"/>
          </a:xfrm>
          <a:prstGeom prst="rect">
            <a:avLst/>
          </a:prstGeom>
        </p:spPr>
      </p:pic>
    </p:spTree>
    <p:extLst>
      <p:ext uri="{BB962C8B-B14F-4D97-AF65-F5344CB8AC3E}">
        <p14:creationId xmlns:p14="http://schemas.microsoft.com/office/powerpoint/2010/main" val="2660681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0455" y="1305342"/>
            <a:ext cx="11629623" cy="3000821"/>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Siber zorbalığa maruz kalan erkek öğrencilerin %30,5’i, kız öğrencilerin ise %16’sı “misilleme” yoluyla zorbaya karşılık vermektedir. Bu durumda mağdurlar, siber zorba konumuna geçmekte ve bu da siber zorbalığın artarak devam etmesine neden olmaktadır. </a:t>
            </a:r>
          </a:p>
          <a:p>
            <a:pPr marL="285750" indent="-285750" algn="just">
              <a:lnSpc>
                <a:spcPct val="150000"/>
              </a:lnSpc>
              <a:buFont typeface="Wingdings" panose="05000000000000000000" pitchFamily="2" charset="2"/>
              <a:buChar char="q"/>
            </a:pPr>
            <a:r>
              <a:rPr lang="tr-TR" dirty="0" smtClean="0"/>
              <a:t>İnternet kullanım konusunda bilinçli olan bireyler ise siber zorbalık karşısında, çevrimiçi içeriği engellemek, çevrimdışı görünmek ya da söz konusu içeriği ve sahibini şikayet etmek gibi çözümler geliştirebilmektedir. </a:t>
            </a:r>
          </a:p>
          <a:p>
            <a:pPr marL="285750" indent="-285750" algn="just">
              <a:lnSpc>
                <a:spcPct val="150000"/>
              </a:lnSpc>
              <a:buFont typeface="Wingdings" panose="05000000000000000000" pitchFamily="2" charset="2"/>
              <a:buChar char="q"/>
            </a:pPr>
            <a:r>
              <a:rPr lang="tr-TR" dirty="0" smtClean="0"/>
              <a:t>Öte yandan öğrencilerin %32’si siber zorbalık karşısında “kanıt içeriği </a:t>
            </a:r>
            <a:r>
              <a:rPr lang="tr-TR" dirty="0" err="1" smtClean="0"/>
              <a:t>silme”yi</a:t>
            </a:r>
            <a:r>
              <a:rPr lang="tr-TR" dirty="0" smtClean="0"/>
              <a:t> tercih etmektedir. İçeriği silmek yerine güvendiğimiz bir yetişkinle paylaşmak, siber zorbalığı durdurmak adına daha doğru olacaktır.</a:t>
            </a:r>
            <a:endParaRPr lang="tr-TR" dirty="0"/>
          </a:p>
        </p:txBody>
      </p:sp>
      <p:grpSp>
        <p:nvGrpSpPr>
          <p:cNvPr id="6" name="Grup 5"/>
          <p:cNvGrpSpPr/>
          <p:nvPr/>
        </p:nvGrpSpPr>
        <p:grpSpPr>
          <a:xfrm>
            <a:off x="3696238" y="5853492"/>
            <a:ext cx="8268236" cy="830997"/>
            <a:chOff x="476519" y="2762562"/>
            <a:chExt cx="8268236" cy="830997"/>
          </a:xfrm>
        </p:grpSpPr>
        <p:sp>
          <p:nvSpPr>
            <p:cNvPr id="7" name="Dikdörtgen 6"/>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8" name="Resim 7"/>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577168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0456" y="393491"/>
            <a:ext cx="11706896" cy="3970318"/>
          </a:xfrm>
          <a:prstGeom prst="rect">
            <a:avLst/>
          </a:prstGeom>
        </p:spPr>
        <p:txBody>
          <a:bodyPr wrap="square">
            <a:spAutoFit/>
          </a:bodyPr>
          <a:lstStyle/>
          <a:p>
            <a:r>
              <a:rPr lang="tr-TR" dirty="0" smtClean="0"/>
              <a:t>Siber Zorbalık Sürece Dahil Olan Herkesi Olumsuz Etkiler</a:t>
            </a:r>
          </a:p>
          <a:p>
            <a:endParaRPr lang="tr-TR" dirty="0" smtClean="0"/>
          </a:p>
          <a:p>
            <a:pPr marL="285750" indent="-285750">
              <a:lnSpc>
                <a:spcPct val="150000"/>
              </a:lnSpc>
              <a:buFont typeface="Wingdings" panose="05000000000000000000" pitchFamily="2" charset="2"/>
              <a:buChar char="q"/>
            </a:pPr>
            <a:r>
              <a:rPr lang="tr-TR" dirty="0" smtClean="0"/>
              <a:t>Siber zorbalık, yalnızca zorbalar ve kurbanlar arasında yaşanan bir durum değildir. Siber zorbalık, sürece herhangi bir şekilde katılan ve tanık olan herkese ciddi zararlar verebilmektedir. </a:t>
            </a:r>
          </a:p>
          <a:p>
            <a:pPr marL="285750" indent="-285750">
              <a:lnSpc>
                <a:spcPct val="150000"/>
              </a:lnSpc>
              <a:buFont typeface="Wingdings" panose="05000000000000000000" pitchFamily="2" charset="2"/>
              <a:buChar char="q"/>
            </a:pPr>
            <a:r>
              <a:rPr lang="tr-TR" dirty="0" smtClean="0"/>
              <a:t>Siber zorbalık sürecinin önemli parçalarından biri de “seyirciler” ya da zorbalığa “tanıklık </a:t>
            </a:r>
            <a:r>
              <a:rPr lang="tr-TR" dirty="0" err="1" smtClean="0"/>
              <a:t>edenler”dir</a:t>
            </a:r>
            <a:r>
              <a:rPr lang="tr-TR" dirty="0" smtClean="0"/>
              <a:t>. Bunların yanı sıra zorbalığı başlatmayan, ancak bu sürece zorbalık yaparak katılanlar da mevcuttur. Zorbalığın, farklı kategoriler içinde ve bağlantılı şekilde gerçekleşmesine siber zorbalık döngüsü denmektedir. Bu döngüde, siber zorbalığın durdurulması konusunda en önemli rol seyircilerdedir. Çünkü seyirciler, zorbalık içeren paylaşımları beğenerek ya da tekrar paylaşarak siber zorbalığı yayabilecekleri gibi, bu paylaşımlara karşı çıkarak zorbalığı durdurmak gibi bir potansiyele de sahiptir. Seyircilerin, kurbana destek verici yönde güçlendirilmesi çok önemlidir.</a:t>
            </a:r>
            <a:endParaRPr lang="tr-TR" dirty="0"/>
          </a:p>
        </p:txBody>
      </p:sp>
      <p:grpSp>
        <p:nvGrpSpPr>
          <p:cNvPr id="6" name="Grup 5"/>
          <p:cNvGrpSpPr/>
          <p:nvPr/>
        </p:nvGrpSpPr>
        <p:grpSpPr>
          <a:xfrm>
            <a:off x="3696238" y="5853492"/>
            <a:ext cx="8268236" cy="830997"/>
            <a:chOff x="476519" y="2762562"/>
            <a:chExt cx="8268236" cy="830997"/>
          </a:xfrm>
        </p:grpSpPr>
        <p:sp>
          <p:nvSpPr>
            <p:cNvPr id="7" name="Dikdörtgen 6"/>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8" name="Resim 7"/>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568874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6449355" cy="6858000"/>
          </a:xfrm>
          <a:prstGeom prst="rect">
            <a:avLst/>
          </a:prstGeom>
        </p:spPr>
      </p:pic>
      <p:sp>
        <p:nvSpPr>
          <p:cNvPr id="3" name="Dikdörtgen 2"/>
          <p:cNvSpPr/>
          <p:nvPr/>
        </p:nvSpPr>
        <p:spPr>
          <a:xfrm>
            <a:off x="6778580" y="3157144"/>
            <a:ext cx="4696496" cy="2957861"/>
          </a:xfrm>
          <a:prstGeom prst="rect">
            <a:avLst/>
          </a:prstGeom>
        </p:spPr>
        <p:txBody>
          <a:bodyPr wrap="square">
            <a:spAutoFit/>
          </a:bodyPr>
          <a:lstStyle/>
          <a:p>
            <a:pPr algn="just">
              <a:lnSpc>
                <a:spcPct val="150000"/>
              </a:lnSpc>
            </a:pPr>
            <a:r>
              <a:rPr lang="tr-TR" dirty="0" smtClean="0"/>
              <a:t>Siber zorbaya destek verenler, mağduriyetin artmasına, zorbalığın gerçekleştiği ortamın pekiştirilmesine ve olumsuz davranışların cesaretlendirilmesine neden olur. Bu nedenle siber zorbalıkla mücadelede tüm konumlardaki bireylerin rolleri dikkate alınmalı, bütüncül mücadele uygulanmalıdır.</a:t>
            </a:r>
            <a:endParaRPr lang="tr-TR" dirty="0"/>
          </a:p>
        </p:txBody>
      </p:sp>
      <p:pic>
        <p:nvPicPr>
          <p:cNvPr id="4" name="Resim 3"/>
          <p:cNvPicPr>
            <a:picLocks noChangeAspect="1"/>
          </p:cNvPicPr>
          <p:nvPr/>
        </p:nvPicPr>
        <p:blipFill rotWithShape="1">
          <a:blip r:embed="rId3"/>
          <a:srcRect l="40775" t="22897" r="35564" b="62823"/>
          <a:stretch/>
        </p:blipFill>
        <p:spPr>
          <a:xfrm>
            <a:off x="4885385" y="1727589"/>
            <a:ext cx="2884868" cy="978795"/>
          </a:xfrm>
          <a:prstGeom prst="rect">
            <a:avLst/>
          </a:prstGeom>
        </p:spPr>
      </p:pic>
      <p:grpSp>
        <p:nvGrpSpPr>
          <p:cNvPr id="5" name="Grup 4"/>
          <p:cNvGrpSpPr/>
          <p:nvPr/>
        </p:nvGrpSpPr>
        <p:grpSpPr>
          <a:xfrm>
            <a:off x="3636135" y="6027003"/>
            <a:ext cx="8268236" cy="830997"/>
            <a:chOff x="476519" y="2762562"/>
            <a:chExt cx="8268236" cy="830997"/>
          </a:xfrm>
        </p:grpSpPr>
        <p:sp>
          <p:nvSpPr>
            <p:cNvPr id="6" name="Dikdörtgen 5"/>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7" name="Resim 6"/>
            <p:cNvPicPr>
              <a:picLocks noChangeAspect="1"/>
            </p:cNvPicPr>
            <p:nvPr/>
          </p:nvPicPr>
          <p:blipFill rotWithShape="1">
            <a:blip r:embed="rId4"/>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646990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rot="10800000">
            <a:off x="1728" y="0"/>
            <a:ext cx="12203524" cy="6858000"/>
            <a:chOff x="1728" y="0"/>
            <a:chExt cx="12203524" cy="6858000"/>
          </a:xfrm>
        </p:grpSpPr>
        <p:grpSp>
          <p:nvGrpSpPr>
            <p:cNvPr id="5" name="Grup 4"/>
            <p:cNvGrpSpPr/>
            <p:nvPr/>
          </p:nvGrpSpPr>
          <p:grpSpPr>
            <a:xfrm>
              <a:off x="1728" y="0"/>
              <a:ext cx="11572875" cy="6858000"/>
              <a:chOff x="0" y="0"/>
              <a:chExt cx="11572875" cy="6858000"/>
            </a:xfrm>
          </p:grpSpPr>
          <p:pic>
            <p:nvPicPr>
              <p:cNvPr id="7" name="Resim 6"/>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6" name="Resim 5"/>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3" name="2 İçerik Yer Tutucusu"/>
          <p:cNvSpPr txBox="1">
            <a:spLocks/>
          </p:cNvSpPr>
          <p:nvPr/>
        </p:nvSpPr>
        <p:spPr>
          <a:xfrm>
            <a:off x="268041" y="0"/>
            <a:ext cx="11563350" cy="6858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tr-TR" sz="2400" b="1" dirty="0">
                <a:solidFill>
                  <a:schemeClr val="bg1"/>
                </a:solidFill>
              </a:rPr>
              <a:t>Bilinen </a:t>
            </a:r>
            <a:r>
              <a:rPr lang="tr-TR" sz="2400" b="1" dirty="0" smtClean="0">
                <a:solidFill>
                  <a:schemeClr val="bg1"/>
                </a:solidFill>
              </a:rPr>
              <a:t>İlk Siber Zorbalık Vakası</a:t>
            </a:r>
          </a:p>
          <a:p>
            <a:pPr algn="just">
              <a:lnSpc>
                <a:spcPct val="150000"/>
              </a:lnSpc>
              <a:buFont typeface="Wingdings" panose="05000000000000000000" pitchFamily="2" charset="2"/>
              <a:buChar char="q"/>
            </a:pPr>
            <a:r>
              <a:rPr lang="tr-TR" sz="2000" dirty="0">
                <a:solidFill>
                  <a:schemeClr val="bg1"/>
                </a:solidFill>
              </a:rPr>
              <a:t> </a:t>
            </a:r>
            <a:r>
              <a:rPr lang="tr-TR" sz="2000" dirty="0" smtClean="0">
                <a:solidFill>
                  <a:schemeClr val="bg1"/>
                </a:solidFill>
              </a:rPr>
              <a:t>Yıl 2003, kurban 13 yaşındaki </a:t>
            </a:r>
            <a:r>
              <a:rPr lang="tr-TR" sz="2000" dirty="0" err="1" smtClean="0">
                <a:solidFill>
                  <a:schemeClr val="bg1"/>
                </a:solidFill>
              </a:rPr>
              <a:t>Ryan</a:t>
            </a:r>
            <a:r>
              <a:rPr lang="tr-TR" sz="2000" dirty="0" smtClean="0">
                <a:solidFill>
                  <a:schemeClr val="bg1"/>
                </a:solidFill>
              </a:rPr>
              <a:t> </a:t>
            </a:r>
            <a:r>
              <a:rPr lang="tr-TR" sz="2000" dirty="0" err="1" smtClean="0">
                <a:solidFill>
                  <a:schemeClr val="bg1"/>
                </a:solidFill>
              </a:rPr>
              <a:t>Halligan</a:t>
            </a:r>
            <a:r>
              <a:rPr lang="tr-TR" sz="2000" dirty="0" smtClean="0">
                <a:solidFill>
                  <a:schemeClr val="bg1"/>
                </a:solidFill>
              </a:rPr>
              <a:t>.</a:t>
            </a:r>
          </a:p>
          <a:p>
            <a:pPr algn="just">
              <a:lnSpc>
                <a:spcPct val="150000"/>
              </a:lnSpc>
              <a:buFont typeface="Wingdings" panose="05000000000000000000" pitchFamily="2" charset="2"/>
              <a:buChar char="q"/>
            </a:pPr>
            <a:r>
              <a:rPr lang="tr-TR" sz="2000" dirty="0">
                <a:solidFill>
                  <a:schemeClr val="bg1"/>
                </a:solidFill>
              </a:rPr>
              <a:t> </a:t>
            </a:r>
            <a:r>
              <a:rPr lang="tr-TR" sz="2000" dirty="0" err="1" smtClean="0">
                <a:solidFill>
                  <a:schemeClr val="bg1"/>
                </a:solidFill>
              </a:rPr>
              <a:t>Ryan</a:t>
            </a:r>
            <a:r>
              <a:rPr lang="tr-TR" sz="2000" dirty="0" smtClean="0">
                <a:solidFill>
                  <a:schemeClr val="bg1"/>
                </a:solidFill>
              </a:rPr>
              <a:t> yaşına göre küçük ve öğrenme yetersizliği olan bir çocuktu.</a:t>
            </a:r>
          </a:p>
          <a:p>
            <a:pPr algn="just">
              <a:lnSpc>
                <a:spcPct val="150000"/>
              </a:lnSpc>
              <a:buFont typeface="Wingdings" panose="05000000000000000000" pitchFamily="2" charset="2"/>
              <a:buChar char="q"/>
            </a:pPr>
            <a:r>
              <a:rPr lang="tr-TR" sz="2000" dirty="0" smtClean="0">
                <a:solidFill>
                  <a:schemeClr val="bg1"/>
                </a:solidFill>
              </a:rPr>
              <a:t> Yaz tatilinde zamanını değerlendirmek için çevrim içi internet kullanım süresi artmış.</a:t>
            </a:r>
          </a:p>
          <a:p>
            <a:pPr algn="just">
              <a:lnSpc>
                <a:spcPct val="150000"/>
              </a:lnSpc>
              <a:buFont typeface="Wingdings" panose="05000000000000000000" pitchFamily="2" charset="2"/>
              <a:buChar char="q"/>
            </a:pPr>
            <a:r>
              <a:rPr lang="tr-TR" sz="2000" dirty="0" smtClean="0">
                <a:solidFill>
                  <a:schemeClr val="bg1"/>
                </a:solidFill>
              </a:rPr>
              <a:t> </a:t>
            </a:r>
            <a:r>
              <a:rPr lang="tr-TR" sz="2000" dirty="0" err="1" smtClean="0">
                <a:solidFill>
                  <a:schemeClr val="bg1"/>
                </a:solidFill>
              </a:rPr>
              <a:t>Ryan</a:t>
            </a:r>
            <a:r>
              <a:rPr lang="tr-TR" sz="2000" dirty="0" smtClean="0">
                <a:solidFill>
                  <a:schemeClr val="bg1"/>
                </a:solidFill>
              </a:rPr>
              <a:t>' </a:t>
            </a:r>
            <a:r>
              <a:rPr lang="tr-TR" sz="2000" dirty="0" err="1" smtClean="0">
                <a:solidFill>
                  <a:schemeClr val="bg1"/>
                </a:solidFill>
              </a:rPr>
              <a:t>ın</a:t>
            </a:r>
            <a:r>
              <a:rPr lang="tr-TR" sz="2000" dirty="0" smtClean="0">
                <a:solidFill>
                  <a:schemeClr val="bg1"/>
                </a:solidFill>
              </a:rPr>
              <a:t> okul arkadaşları onu çevrim içi kullandığı mesajlaşma programından rahatsız etmeye başlamışlar ve okul açıldığında bu rahatsız ediliş devam etmiş. </a:t>
            </a:r>
          </a:p>
          <a:p>
            <a:pPr algn="just">
              <a:lnSpc>
                <a:spcPct val="150000"/>
              </a:lnSpc>
              <a:buFont typeface="Wingdings" panose="05000000000000000000" pitchFamily="2" charset="2"/>
              <a:buChar char="q"/>
            </a:pPr>
            <a:r>
              <a:rPr lang="tr-TR" sz="2000" dirty="0" smtClean="0">
                <a:solidFill>
                  <a:schemeClr val="bg1"/>
                </a:solidFill>
              </a:rPr>
              <a:t> Okullar </a:t>
            </a:r>
            <a:r>
              <a:rPr lang="tr-TR" sz="2000" dirty="0">
                <a:solidFill>
                  <a:schemeClr val="bg1"/>
                </a:solidFill>
              </a:rPr>
              <a:t>açıldıktan sonra bir kız arkadaşının onu ezik olarak aşağılamasının üzerine, </a:t>
            </a:r>
            <a:r>
              <a:rPr lang="tr-TR" sz="2000" dirty="0" err="1">
                <a:solidFill>
                  <a:schemeClr val="bg1"/>
                </a:solidFill>
              </a:rPr>
              <a:t>Ryan</a:t>
            </a:r>
            <a:r>
              <a:rPr lang="tr-TR" sz="2000" dirty="0">
                <a:solidFill>
                  <a:schemeClr val="bg1"/>
                </a:solidFill>
              </a:rPr>
              <a:t> 'senin gibi kızlar yüzünden kendimi öldürmek istiyorum' </a:t>
            </a:r>
            <a:r>
              <a:rPr lang="tr-TR" sz="2000" dirty="0" smtClean="0">
                <a:solidFill>
                  <a:schemeClr val="bg1"/>
                </a:solidFill>
              </a:rPr>
              <a:t>demiş.</a:t>
            </a:r>
          </a:p>
          <a:p>
            <a:pPr algn="just">
              <a:lnSpc>
                <a:spcPct val="150000"/>
              </a:lnSpc>
              <a:buFont typeface="Wingdings" panose="05000000000000000000" pitchFamily="2" charset="2"/>
              <a:buChar char="q"/>
            </a:pPr>
            <a:r>
              <a:rPr lang="tr-TR" sz="2000" dirty="0" smtClean="0">
                <a:solidFill>
                  <a:schemeClr val="bg1"/>
                </a:solidFill>
              </a:rPr>
              <a:t> Eve </a:t>
            </a:r>
            <a:r>
              <a:rPr lang="tr-TR" sz="2000" dirty="0">
                <a:solidFill>
                  <a:schemeClr val="bg1"/>
                </a:solidFill>
              </a:rPr>
              <a:t>geldiğinde kendini evinin banyosuna asarak eylemini gerçekleştirmiş. </a:t>
            </a:r>
            <a:endParaRPr lang="tr-TR" sz="2000" dirty="0" smtClean="0">
              <a:solidFill>
                <a:schemeClr val="bg1"/>
              </a:solidFill>
            </a:endParaRPr>
          </a:p>
          <a:p>
            <a:pPr algn="just">
              <a:lnSpc>
                <a:spcPct val="150000"/>
              </a:lnSpc>
              <a:buFont typeface="Wingdings" panose="05000000000000000000" pitchFamily="2" charset="2"/>
              <a:buChar char="q"/>
            </a:pPr>
            <a:r>
              <a:rPr lang="tr-TR" sz="2000" dirty="0" smtClean="0">
                <a:solidFill>
                  <a:schemeClr val="bg1"/>
                </a:solidFill>
              </a:rPr>
              <a:t> </a:t>
            </a:r>
            <a:r>
              <a:rPr lang="tr-TR" sz="2000" dirty="0" err="1" smtClean="0">
                <a:solidFill>
                  <a:schemeClr val="bg1"/>
                </a:solidFill>
              </a:rPr>
              <a:t>Ryan'nın</a:t>
            </a:r>
            <a:r>
              <a:rPr lang="tr-TR" sz="2000" dirty="0" smtClean="0">
                <a:solidFill>
                  <a:schemeClr val="bg1"/>
                </a:solidFill>
              </a:rPr>
              <a:t> </a:t>
            </a:r>
            <a:r>
              <a:rPr lang="tr-TR" sz="2000" dirty="0">
                <a:solidFill>
                  <a:schemeClr val="bg1"/>
                </a:solidFill>
              </a:rPr>
              <a:t>ölümünün arkasından mesaj günlüklerini ailesi </a:t>
            </a:r>
            <a:r>
              <a:rPr lang="tr-TR" sz="2000" dirty="0" smtClean="0">
                <a:solidFill>
                  <a:schemeClr val="bg1"/>
                </a:solidFill>
              </a:rPr>
              <a:t>okumuş.</a:t>
            </a:r>
          </a:p>
          <a:p>
            <a:pPr algn="just">
              <a:lnSpc>
                <a:spcPct val="150000"/>
              </a:lnSpc>
              <a:buFont typeface="Wingdings" panose="05000000000000000000" pitchFamily="2" charset="2"/>
              <a:buChar char="q"/>
            </a:pPr>
            <a:r>
              <a:rPr lang="tr-TR" sz="2000" dirty="0" smtClean="0">
                <a:solidFill>
                  <a:schemeClr val="bg1"/>
                </a:solidFill>
              </a:rPr>
              <a:t> Ailesi </a:t>
            </a:r>
            <a:r>
              <a:rPr lang="tr-TR" sz="2000" dirty="0" err="1">
                <a:solidFill>
                  <a:schemeClr val="bg1"/>
                </a:solidFill>
              </a:rPr>
              <a:t>Ryan'nın</a:t>
            </a:r>
            <a:r>
              <a:rPr lang="tr-TR" sz="2000" dirty="0">
                <a:solidFill>
                  <a:schemeClr val="bg1"/>
                </a:solidFill>
              </a:rPr>
              <a:t> okul içerisinde ve dışarısında fiziksel ve psikolojik zorbalığa maruz kaldığını biliyormuş ama yaptıkları </a:t>
            </a:r>
            <a:r>
              <a:rPr lang="tr-TR" sz="2000" dirty="0" err="1">
                <a:solidFill>
                  <a:schemeClr val="bg1"/>
                </a:solidFill>
              </a:rPr>
              <a:t>Ryan'nın</a:t>
            </a:r>
            <a:r>
              <a:rPr lang="tr-TR" sz="2000" dirty="0">
                <a:solidFill>
                  <a:schemeClr val="bg1"/>
                </a:solidFill>
              </a:rPr>
              <a:t> hayatını sonlandırmasına engel olamamış.</a:t>
            </a:r>
          </a:p>
          <a:p>
            <a:pPr algn="just">
              <a:lnSpc>
                <a:spcPct val="150000"/>
              </a:lnSpc>
              <a:buFont typeface="Wingdings" panose="05000000000000000000" pitchFamily="2" charset="2"/>
              <a:buChar char="q"/>
            </a:pPr>
            <a:endParaRPr lang="tr-TR" sz="2000" dirty="0" smtClean="0">
              <a:solidFill>
                <a:schemeClr val="bg1"/>
              </a:solidFill>
            </a:endParaRPr>
          </a:p>
        </p:txBody>
      </p:sp>
    </p:spTree>
    <p:extLst>
      <p:ext uri="{BB962C8B-B14F-4D97-AF65-F5344CB8AC3E}">
        <p14:creationId xmlns:p14="http://schemas.microsoft.com/office/powerpoint/2010/main" val="31967849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rot="10800000">
            <a:off x="1728" y="0"/>
            <a:ext cx="12203524" cy="6858000"/>
            <a:chOff x="1728" y="0"/>
            <a:chExt cx="12203524" cy="6858000"/>
          </a:xfrm>
        </p:grpSpPr>
        <p:grpSp>
          <p:nvGrpSpPr>
            <p:cNvPr id="5" name="Grup 4"/>
            <p:cNvGrpSpPr/>
            <p:nvPr/>
          </p:nvGrpSpPr>
          <p:grpSpPr>
            <a:xfrm>
              <a:off x="1728" y="0"/>
              <a:ext cx="11572875" cy="6858000"/>
              <a:chOff x="0" y="0"/>
              <a:chExt cx="11572875" cy="6858000"/>
            </a:xfrm>
          </p:grpSpPr>
          <p:pic>
            <p:nvPicPr>
              <p:cNvPr id="7" name="Resim 6"/>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6" name="Resim 5"/>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1 Başlık"/>
          <p:cNvSpPr txBox="1">
            <a:spLocks/>
          </p:cNvSpPr>
          <p:nvPr/>
        </p:nvSpPr>
        <p:spPr>
          <a:xfrm>
            <a:off x="628650" y="513180"/>
            <a:ext cx="7886700" cy="117750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dirty="0"/>
          </a:p>
        </p:txBody>
      </p:sp>
      <p:sp>
        <p:nvSpPr>
          <p:cNvPr id="3" name="2 İçerik Yer Tutucusu"/>
          <p:cNvSpPr txBox="1">
            <a:spLocks/>
          </p:cNvSpPr>
          <p:nvPr/>
        </p:nvSpPr>
        <p:spPr>
          <a:xfrm>
            <a:off x="396830" y="88179"/>
            <a:ext cx="11563350" cy="67698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tr-TR" b="1" dirty="0">
                <a:solidFill>
                  <a:schemeClr val="bg1"/>
                </a:solidFill>
                <a:effectLst>
                  <a:outerShdw blurRad="38100" dist="38100" dir="2700000" algn="tl">
                    <a:srgbClr val="000000">
                      <a:alpha val="43137"/>
                    </a:srgbClr>
                  </a:outerShdw>
                </a:effectLst>
              </a:rPr>
              <a:t>Amanda </a:t>
            </a:r>
            <a:r>
              <a:rPr lang="tr-TR" b="1" dirty="0" err="1">
                <a:solidFill>
                  <a:schemeClr val="bg1"/>
                </a:solidFill>
                <a:effectLst>
                  <a:outerShdw blurRad="38100" dist="38100" dir="2700000" algn="tl">
                    <a:srgbClr val="000000">
                      <a:alpha val="43137"/>
                    </a:srgbClr>
                  </a:outerShdw>
                </a:effectLst>
              </a:rPr>
              <a:t>Todd’un</a:t>
            </a:r>
            <a:r>
              <a:rPr lang="tr-TR" b="1" dirty="0">
                <a:solidFill>
                  <a:schemeClr val="bg1"/>
                </a:solidFill>
                <a:effectLst>
                  <a:outerShdw blurRad="38100" dist="38100" dir="2700000" algn="tl">
                    <a:srgbClr val="000000">
                      <a:alpha val="43137"/>
                    </a:srgbClr>
                  </a:outerShdw>
                </a:effectLst>
              </a:rPr>
              <a:t> </a:t>
            </a:r>
            <a:r>
              <a:rPr lang="tr-TR" b="1" dirty="0" smtClean="0">
                <a:solidFill>
                  <a:schemeClr val="bg1"/>
                </a:solidFill>
                <a:effectLst>
                  <a:outerShdw blurRad="38100" dist="38100" dir="2700000" algn="tl">
                    <a:srgbClr val="000000">
                      <a:alpha val="43137"/>
                    </a:srgbClr>
                  </a:outerShdw>
                </a:effectLst>
              </a:rPr>
              <a:t>Ölümü:</a:t>
            </a:r>
            <a:r>
              <a:rPr lang="tr-TR" b="1" dirty="0">
                <a:solidFill>
                  <a:schemeClr val="bg1"/>
                </a:solidFill>
                <a:effectLst>
                  <a:outerShdw blurRad="38100" dist="38100" dir="2700000" algn="tl">
                    <a:srgbClr val="000000">
                      <a:alpha val="43137"/>
                    </a:srgbClr>
                  </a:outerShdw>
                </a:effectLst>
              </a:rPr>
              <a:t/>
            </a:r>
            <a:br>
              <a:rPr lang="tr-TR" b="1" dirty="0">
                <a:solidFill>
                  <a:schemeClr val="bg1"/>
                </a:solidFill>
                <a:effectLst>
                  <a:outerShdw blurRad="38100" dist="38100" dir="2700000" algn="tl">
                    <a:srgbClr val="000000">
                      <a:alpha val="43137"/>
                    </a:srgbClr>
                  </a:outerShdw>
                </a:effectLst>
              </a:rPr>
            </a:br>
            <a:r>
              <a:rPr lang="tr-TR" sz="2400" dirty="0" smtClean="0">
                <a:solidFill>
                  <a:schemeClr val="bg1"/>
                </a:solidFill>
              </a:rPr>
              <a:t> Amanda </a:t>
            </a:r>
            <a:r>
              <a:rPr lang="tr-TR" sz="2400" dirty="0" err="1" smtClean="0">
                <a:solidFill>
                  <a:schemeClr val="bg1"/>
                </a:solidFill>
              </a:rPr>
              <a:t>Todd</a:t>
            </a:r>
            <a:r>
              <a:rPr lang="tr-TR" sz="2400" dirty="0" smtClean="0">
                <a:solidFill>
                  <a:schemeClr val="bg1"/>
                </a:solidFill>
              </a:rPr>
              <a:t>, öldüğünde 15 yaşındaydı.</a:t>
            </a:r>
          </a:p>
          <a:p>
            <a:pPr>
              <a:lnSpc>
                <a:spcPct val="150000"/>
              </a:lnSpc>
              <a:buFont typeface="Wingdings" panose="05000000000000000000" pitchFamily="2" charset="2"/>
              <a:buChar char="q"/>
            </a:pPr>
            <a:r>
              <a:rPr lang="tr-TR" sz="2400" dirty="0" smtClean="0">
                <a:solidFill>
                  <a:schemeClr val="bg1"/>
                </a:solidFill>
              </a:rPr>
              <a:t> Öğrenme güçlüğü varmış.</a:t>
            </a:r>
          </a:p>
          <a:p>
            <a:pPr>
              <a:lnSpc>
                <a:spcPct val="150000"/>
              </a:lnSpc>
              <a:buFont typeface="Wingdings" panose="05000000000000000000" pitchFamily="2" charset="2"/>
              <a:buChar char="q"/>
            </a:pPr>
            <a:r>
              <a:rPr lang="tr-TR" sz="2400" dirty="0" smtClean="0">
                <a:solidFill>
                  <a:schemeClr val="bg1"/>
                </a:solidFill>
              </a:rPr>
              <a:t> Bir </a:t>
            </a:r>
            <a:r>
              <a:rPr lang="tr-TR" sz="2400" dirty="0" err="1" smtClean="0">
                <a:solidFill>
                  <a:schemeClr val="bg1"/>
                </a:solidFill>
              </a:rPr>
              <a:t>pedofili</a:t>
            </a:r>
            <a:r>
              <a:rPr lang="tr-TR" sz="2400" dirty="0" smtClean="0">
                <a:solidFill>
                  <a:schemeClr val="bg1"/>
                </a:solidFill>
              </a:rPr>
              <a:t> hastası ile internette tanışmış ve aşık olmuş.</a:t>
            </a:r>
          </a:p>
          <a:p>
            <a:pPr>
              <a:lnSpc>
                <a:spcPct val="150000"/>
              </a:lnSpc>
              <a:buFont typeface="Wingdings" panose="05000000000000000000" pitchFamily="2" charset="2"/>
              <a:buChar char="q"/>
            </a:pPr>
            <a:r>
              <a:rPr lang="tr-TR" sz="2400" dirty="0" smtClean="0">
                <a:solidFill>
                  <a:schemeClr val="bg1"/>
                </a:solidFill>
              </a:rPr>
              <a:t> </a:t>
            </a:r>
            <a:r>
              <a:rPr lang="tr-TR" sz="2400" dirty="0" err="1" smtClean="0">
                <a:solidFill>
                  <a:schemeClr val="bg1"/>
                </a:solidFill>
              </a:rPr>
              <a:t>Webcam</a:t>
            </a:r>
            <a:r>
              <a:rPr lang="tr-TR" sz="2400" dirty="0" smtClean="0">
                <a:solidFill>
                  <a:schemeClr val="bg1"/>
                </a:solidFill>
              </a:rPr>
              <a:t> ile konuşmaları cinsel içerikli görüşmeye dönmüş.</a:t>
            </a:r>
          </a:p>
          <a:p>
            <a:pPr>
              <a:lnSpc>
                <a:spcPct val="150000"/>
              </a:lnSpc>
              <a:buFont typeface="Wingdings" panose="05000000000000000000" pitchFamily="2" charset="2"/>
              <a:buChar char="q"/>
            </a:pPr>
            <a:r>
              <a:rPr lang="tr-TR" sz="2400" dirty="0" smtClean="0">
                <a:solidFill>
                  <a:schemeClr val="bg1"/>
                </a:solidFill>
              </a:rPr>
              <a:t> Amanda </a:t>
            </a:r>
            <a:r>
              <a:rPr lang="tr-TR" sz="2400" dirty="0">
                <a:solidFill>
                  <a:schemeClr val="bg1"/>
                </a:solidFill>
              </a:rPr>
              <a:t>bu durumdan rahatsız olunca bu kişi ile görüşmeyi </a:t>
            </a:r>
            <a:r>
              <a:rPr lang="tr-TR" sz="2400" dirty="0" smtClean="0">
                <a:solidFill>
                  <a:schemeClr val="bg1"/>
                </a:solidFill>
              </a:rPr>
              <a:t>reddetmiş.</a:t>
            </a:r>
          </a:p>
          <a:p>
            <a:pPr>
              <a:lnSpc>
                <a:spcPct val="150000"/>
              </a:lnSpc>
              <a:buFont typeface="Wingdings" panose="05000000000000000000" pitchFamily="2" charset="2"/>
              <a:buChar char="q"/>
            </a:pPr>
            <a:r>
              <a:rPr lang="tr-TR" sz="2400" dirty="0" smtClean="0">
                <a:solidFill>
                  <a:schemeClr val="bg1"/>
                </a:solidFill>
              </a:rPr>
              <a:t> Daha </a:t>
            </a:r>
            <a:r>
              <a:rPr lang="tr-TR" sz="2400" dirty="0">
                <a:solidFill>
                  <a:schemeClr val="bg1"/>
                </a:solidFill>
              </a:rPr>
              <a:t>sonra görüştüğü kişi Amanda’nın </a:t>
            </a:r>
            <a:r>
              <a:rPr lang="tr-TR" sz="2400" dirty="0" smtClean="0">
                <a:solidFill>
                  <a:schemeClr val="bg1"/>
                </a:solidFill>
              </a:rPr>
              <a:t>fotoğraflarını </a:t>
            </a:r>
            <a:r>
              <a:rPr lang="tr-TR" sz="2400" dirty="0">
                <a:solidFill>
                  <a:schemeClr val="bg1"/>
                </a:solidFill>
              </a:rPr>
              <a:t>ailesine göndermiş ve </a:t>
            </a:r>
            <a:r>
              <a:rPr lang="tr-TR" sz="2400" dirty="0" smtClean="0">
                <a:solidFill>
                  <a:schemeClr val="bg1"/>
                </a:solidFill>
              </a:rPr>
              <a:t>Facebook </a:t>
            </a:r>
            <a:r>
              <a:rPr lang="tr-TR" sz="2400" dirty="0">
                <a:solidFill>
                  <a:schemeClr val="bg1"/>
                </a:solidFill>
              </a:rPr>
              <a:t>sayfası açıp fotoğrafları </a:t>
            </a:r>
            <a:r>
              <a:rPr lang="tr-TR" sz="2400" dirty="0" smtClean="0">
                <a:solidFill>
                  <a:schemeClr val="bg1"/>
                </a:solidFill>
              </a:rPr>
              <a:t>orada </a:t>
            </a:r>
            <a:r>
              <a:rPr lang="tr-TR" sz="2400" dirty="0">
                <a:solidFill>
                  <a:schemeClr val="bg1"/>
                </a:solidFill>
              </a:rPr>
              <a:t>yayınlamış</a:t>
            </a:r>
            <a:r>
              <a:rPr lang="tr-TR" sz="2400" dirty="0" smtClean="0">
                <a:solidFill>
                  <a:schemeClr val="bg1"/>
                </a:solidFill>
              </a:rPr>
              <a:t>.</a:t>
            </a:r>
          </a:p>
          <a:p>
            <a:pPr>
              <a:lnSpc>
                <a:spcPct val="150000"/>
              </a:lnSpc>
              <a:buFont typeface="Wingdings" panose="05000000000000000000" pitchFamily="2" charset="2"/>
              <a:buChar char="q"/>
            </a:pPr>
            <a:r>
              <a:rPr lang="tr-TR" sz="2400" dirty="0" smtClean="0">
                <a:solidFill>
                  <a:schemeClr val="bg1"/>
                </a:solidFill>
              </a:rPr>
              <a:t> Bu </a:t>
            </a:r>
            <a:r>
              <a:rPr lang="tr-TR" sz="2400" dirty="0">
                <a:solidFill>
                  <a:schemeClr val="bg1"/>
                </a:solidFill>
              </a:rPr>
              <a:t>olaylardan sonra </a:t>
            </a:r>
            <a:r>
              <a:rPr lang="tr-TR" sz="2400" dirty="0" smtClean="0">
                <a:solidFill>
                  <a:schemeClr val="bg1"/>
                </a:solidFill>
              </a:rPr>
              <a:t>Amanda’da </a:t>
            </a:r>
            <a:r>
              <a:rPr lang="tr-TR" sz="2400" dirty="0">
                <a:solidFill>
                  <a:schemeClr val="bg1"/>
                </a:solidFill>
              </a:rPr>
              <a:t>depresyon ve </a:t>
            </a:r>
            <a:r>
              <a:rPr lang="tr-TR" sz="2400" dirty="0" err="1">
                <a:solidFill>
                  <a:schemeClr val="bg1"/>
                </a:solidFill>
              </a:rPr>
              <a:t>anksiyete</a:t>
            </a:r>
            <a:r>
              <a:rPr lang="tr-TR" sz="2400" dirty="0">
                <a:solidFill>
                  <a:schemeClr val="bg1"/>
                </a:solidFill>
              </a:rPr>
              <a:t> belirtileri ortaya </a:t>
            </a:r>
            <a:r>
              <a:rPr lang="tr-TR" sz="2400" dirty="0" smtClean="0">
                <a:solidFill>
                  <a:schemeClr val="bg1"/>
                </a:solidFill>
              </a:rPr>
              <a:t>çıkmış </a:t>
            </a:r>
            <a:r>
              <a:rPr lang="tr-TR" sz="2400" dirty="0">
                <a:solidFill>
                  <a:schemeClr val="bg1"/>
                </a:solidFill>
              </a:rPr>
              <a:t>ve kendini iyi hissetmek için uyuşturucu kullanmaya başlamış</a:t>
            </a:r>
            <a:r>
              <a:rPr lang="tr-TR" sz="2400" dirty="0" smtClean="0">
                <a:solidFill>
                  <a:schemeClr val="bg1"/>
                </a:solidFill>
              </a:rPr>
              <a:t>.</a:t>
            </a:r>
            <a:endParaRPr lang="tr-TR" sz="2400" dirty="0">
              <a:solidFill>
                <a:schemeClr val="bg1"/>
              </a:solidFill>
            </a:endParaRPr>
          </a:p>
          <a:p>
            <a:pPr marL="0" indent="0">
              <a:lnSpc>
                <a:spcPct val="150000"/>
              </a:lnSpc>
              <a:buNone/>
            </a:pPr>
            <a:endParaRPr lang="tr-TR" sz="2400" dirty="0">
              <a:solidFill>
                <a:schemeClr val="bg1"/>
              </a:solidFill>
            </a:endParaRPr>
          </a:p>
          <a:p>
            <a:pPr>
              <a:lnSpc>
                <a:spcPct val="150000"/>
              </a:lnSpc>
              <a:buFont typeface="Wingdings" panose="05000000000000000000" pitchFamily="2" charset="2"/>
              <a:buChar char="q"/>
            </a:pPr>
            <a:endParaRPr lang="tr-TR" sz="2400" dirty="0" smtClean="0">
              <a:solidFill>
                <a:schemeClr val="bg1"/>
              </a:solidFill>
            </a:endParaRPr>
          </a:p>
          <a:p>
            <a:pPr>
              <a:lnSpc>
                <a:spcPct val="150000"/>
              </a:lnSpc>
              <a:buFont typeface="Arial" panose="020B0604020202020204" pitchFamily="34" charset="0"/>
              <a:buNone/>
            </a:pPr>
            <a:r>
              <a:rPr lang="tr-TR" sz="2400" dirty="0" smtClean="0">
                <a:solidFill>
                  <a:schemeClr val="bg1"/>
                </a:solidFill>
              </a:rPr>
              <a:t> </a:t>
            </a:r>
          </a:p>
          <a:p>
            <a:pPr>
              <a:lnSpc>
                <a:spcPct val="150000"/>
              </a:lnSpc>
            </a:pPr>
            <a:endParaRPr lang="tr-TR" sz="2400" dirty="0" smtClean="0">
              <a:solidFill>
                <a:schemeClr val="bg1"/>
              </a:solidFill>
            </a:endParaRPr>
          </a:p>
          <a:p>
            <a:pPr>
              <a:lnSpc>
                <a:spcPct val="150000"/>
              </a:lnSpc>
            </a:pPr>
            <a:endParaRPr lang="tr-TR" sz="2400" dirty="0">
              <a:solidFill>
                <a:schemeClr val="bg1"/>
              </a:solidFill>
            </a:endParaRPr>
          </a:p>
        </p:txBody>
      </p:sp>
    </p:spTree>
    <p:extLst>
      <p:ext uri="{BB962C8B-B14F-4D97-AF65-F5344CB8AC3E}">
        <p14:creationId xmlns:p14="http://schemas.microsoft.com/office/powerpoint/2010/main" val="16665240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rot="10800000">
            <a:off x="1728" y="0"/>
            <a:ext cx="12203524" cy="6858000"/>
            <a:chOff x="1728" y="0"/>
            <a:chExt cx="12203524" cy="6858000"/>
          </a:xfrm>
        </p:grpSpPr>
        <p:grpSp>
          <p:nvGrpSpPr>
            <p:cNvPr id="4" name="Grup 3"/>
            <p:cNvGrpSpPr/>
            <p:nvPr/>
          </p:nvGrpSpPr>
          <p:grpSpPr>
            <a:xfrm>
              <a:off x="1728" y="0"/>
              <a:ext cx="11572875" cy="6858000"/>
              <a:chOff x="0" y="0"/>
              <a:chExt cx="11572875" cy="6858000"/>
            </a:xfrm>
          </p:grpSpPr>
          <p:pic>
            <p:nvPicPr>
              <p:cNvPr id="6" name="Resim 5"/>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7" name="Resim 6"/>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8" name="Resim 7"/>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5" name="Resim 4"/>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2 İçerik Yer Tutucusu"/>
          <p:cNvSpPr txBox="1">
            <a:spLocks/>
          </p:cNvSpPr>
          <p:nvPr/>
        </p:nvSpPr>
        <p:spPr>
          <a:xfrm>
            <a:off x="498474" y="661182"/>
            <a:ext cx="11414484" cy="546498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q"/>
            </a:pPr>
            <a:r>
              <a:rPr lang="tr-TR" dirty="0" smtClean="0">
                <a:solidFill>
                  <a:schemeClr val="bg1"/>
                </a:solidFill>
              </a:rPr>
              <a:t> Bu durumdan kurtulmak için okul değiştirmiş.</a:t>
            </a:r>
          </a:p>
          <a:p>
            <a:pPr>
              <a:lnSpc>
                <a:spcPct val="150000"/>
              </a:lnSpc>
              <a:buFont typeface="Wingdings" panose="05000000000000000000" pitchFamily="2" charset="2"/>
              <a:buChar char="q"/>
            </a:pPr>
            <a:r>
              <a:rPr lang="tr-TR" dirty="0" smtClean="0">
                <a:solidFill>
                  <a:schemeClr val="bg1"/>
                </a:solidFill>
              </a:rPr>
              <a:t> Buna rağmen internette tanıştığı kişi fotoğrafları yeni okul arkadaşlarına göndermiş.</a:t>
            </a:r>
          </a:p>
          <a:p>
            <a:pPr>
              <a:lnSpc>
                <a:spcPct val="150000"/>
              </a:lnSpc>
              <a:buFont typeface="Wingdings" panose="05000000000000000000" pitchFamily="2" charset="2"/>
              <a:buChar char="q"/>
            </a:pPr>
            <a:r>
              <a:rPr lang="tr-TR" dirty="0" smtClean="0">
                <a:solidFill>
                  <a:schemeClr val="bg1"/>
                </a:solidFill>
              </a:rPr>
              <a:t> Bunun üzerine çamaşır suyu içerek intihar etmeye kalkışmış fakat başarılı olamamış. </a:t>
            </a:r>
          </a:p>
          <a:p>
            <a:pPr>
              <a:lnSpc>
                <a:spcPct val="150000"/>
              </a:lnSpc>
              <a:buFont typeface="Wingdings" panose="05000000000000000000" pitchFamily="2" charset="2"/>
              <a:buChar char="q"/>
            </a:pPr>
            <a:r>
              <a:rPr lang="tr-TR" dirty="0" smtClean="0">
                <a:solidFill>
                  <a:schemeClr val="bg1"/>
                </a:solidFill>
              </a:rPr>
              <a:t> Bu kez başarısız intihar girişiminden dolayı internette alay konusu olmuş.</a:t>
            </a:r>
          </a:p>
          <a:p>
            <a:pPr>
              <a:lnSpc>
                <a:spcPct val="150000"/>
              </a:lnSpc>
              <a:buFont typeface="Wingdings" panose="05000000000000000000" pitchFamily="2" charset="2"/>
              <a:buChar char="q"/>
            </a:pPr>
            <a:r>
              <a:rPr lang="tr-TR" dirty="0">
                <a:solidFill>
                  <a:schemeClr val="bg1"/>
                </a:solidFill>
              </a:rPr>
              <a:t> </a:t>
            </a:r>
            <a:r>
              <a:rPr lang="tr-TR" dirty="0" smtClean="0">
                <a:solidFill>
                  <a:schemeClr val="bg1"/>
                </a:solidFill>
              </a:rPr>
              <a:t>Daha fazla baskıya dayanamamış ve ikinci kez intihar girişiminde bulunarak ölmüş.</a:t>
            </a:r>
          </a:p>
          <a:p>
            <a:pPr>
              <a:lnSpc>
                <a:spcPct val="150000"/>
              </a:lnSpc>
            </a:pPr>
            <a:endParaRPr lang="tr-TR" dirty="0">
              <a:solidFill>
                <a:schemeClr val="bg1"/>
              </a:solidFill>
            </a:endParaRPr>
          </a:p>
        </p:txBody>
      </p:sp>
    </p:spTree>
    <p:extLst>
      <p:ext uri="{BB962C8B-B14F-4D97-AF65-F5344CB8AC3E}">
        <p14:creationId xmlns:p14="http://schemas.microsoft.com/office/powerpoint/2010/main" val="1849970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77780" y="168421"/>
            <a:ext cx="11445026" cy="6686446"/>
          </a:xfrm>
          <a:prstGeom prst="rect">
            <a:avLst/>
          </a:prstGeom>
        </p:spPr>
        <p:txBody>
          <a:bodyPr wrap="square">
            <a:spAutoFit/>
          </a:bodyPr>
          <a:lstStyle/>
          <a:p>
            <a:pPr algn="just"/>
            <a:r>
              <a:rPr lang="tr-TR" sz="2400" b="1" dirty="0" smtClean="0"/>
              <a:t>Ebeveynler Siber Zorbalıkla Mücadele için Neler Yapabilir?</a:t>
            </a:r>
          </a:p>
          <a:p>
            <a:pPr algn="just"/>
            <a:endParaRPr lang="tr-TR" dirty="0" smtClean="0"/>
          </a:p>
          <a:p>
            <a:pPr marL="285750" indent="-285750" algn="just">
              <a:lnSpc>
                <a:spcPct val="150000"/>
              </a:lnSpc>
              <a:buFont typeface="Wingdings" panose="05000000000000000000" pitchFamily="2" charset="2"/>
              <a:buChar char="q"/>
            </a:pPr>
            <a:r>
              <a:rPr lang="tr-TR" sz="1700" dirty="0" smtClean="0"/>
              <a:t>Siber zorbalıkla mücadelede hedef, yasaklayıcı önlemler yerine gençleri bilinçli kullanım ve içerik üretimine teşvik etmektir. Bu çerçevede ebeveynlere şunlar önerilmektedir; Bilgisayar, cep telefonu ve diğer teknolojik araçlar için uygun kullanma kuralları belirleyin. Örneğin çocuklarınıza, hangi siteleri ziyaret edebileceklerini, hangilerini onaylamadığınızı, açıkça belirtin. İnternet kullanımına ilişkin onaylamadığınız davranışları nedenleri ile birlikte açıklayın. Kuralların kolayca benimsenmesi için çocuğunuzun bu kurallara ilişkin itirazlarını ve onun nedenlerini de dinleyin. Bu kuralların belirlenmesine çocuklarınızı dahil etmek, bu kuralların benimsenmesini sağlamak adına önemlidir. Çocuklarınızın paylaşımlarını akıllıca yapmaları konusunda onlara yardımcı olun. Kendilerine ya da başkalarına zarar verebilecek paylaşımlardan kaçınmalarını söyleyin. Çocuklarınızı, paylaştıkları içeriğin kimler tarafından görüleceği konusunda yönlendirin. Tanımadıkları kişilerle sosyal ağlarda da olsa iletişime girmenin riskleri konusunda konuşun.</a:t>
            </a:r>
          </a:p>
          <a:p>
            <a:pPr marL="285750" indent="-285750" algn="just">
              <a:lnSpc>
                <a:spcPct val="150000"/>
              </a:lnSpc>
              <a:buFont typeface="Wingdings" panose="05000000000000000000" pitchFamily="2" charset="2"/>
              <a:buChar char="q"/>
            </a:pPr>
            <a:r>
              <a:rPr lang="tr-TR" sz="1700" dirty="0" smtClean="0"/>
              <a:t>Çocuklarınıza, şifrelerini kimseyle paylaşmamalarını söyleyin. Çünkü şifre paylaşmak onların kimlikleri ve aktiviteleri üzerindeki kontrollerinden ödün vermelerine neden olur. Siber zorbalık vakalarının bir kısmı, şifrelerin arkadaşlarla paylaşılmasından kaynaklanmaktadır. Okul sınırları içinde teknoloji kullanımıyla ilgili kuralların konulması ve uygulanması konusunda okul yönetimi ve öğretmenlerle iş birliği içinde olun. Siber zorbalıkla etkin bir mücadele,    Okul - Öğrenci - Aile üçgeninde gerçekleştirilebilir. Bu nedenle aile ve okul arasında iletişim ve eş güdüm sağlanması oldukça önemlidir.</a:t>
            </a:r>
          </a:p>
          <a:p>
            <a:pPr algn="just">
              <a:lnSpc>
                <a:spcPct val="150000"/>
              </a:lnSpc>
            </a:pPr>
            <a:endParaRPr lang="tr-TR" sz="1700" dirty="0"/>
          </a:p>
        </p:txBody>
      </p:sp>
    </p:spTree>
    <p:extLst>
      <p:ext uri="{BB962C8B-B14F-4D97-AF65-F5344CB8AC3E}">
        <p14:creationId xmlns:p14="http://schemas.microsoft.com/office/powerpoint/2010/main" val="1883611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6163" y="1038260"/>
            <a:ext cx="11608157" cy="5078313"/>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Siber zorbalık konulu TÜBİTAK Projesinin sonuçlarına göre; Araştırmaya katılan ortaokul öğrencilerine “siber zorbalığa maruz kalmaları durumda ne yapacakları” sorulduğunda; Öğrencilerin %41’i bu durumu, öncelikle arkadaşlarıyla paylaşacaklarını belirtmiştir. “Ailelerine bildireceğini” söyleyenlerin oranı % 37’dir. “Öğretmene söyleme” seçeneği ise %15 oranıyla son sıralarda yer almaktadır. </a:t>
            </a:r>
          </a:p>
          <a:p>
            <a:pPr marL="285750" indent="-285750" algn="just">
              <a:lnSpc>
                <a:spcPct val="150000"/>
              </a:lnSpc>
              <a:buFont typeface="Wingdings" panose="05000000000000000000" pitchFamily="2" charset="2"/>
              <a:buChar char="q"/>
            </a:pPr>
            <a:r>
              <a:rPr lang="tr-TR" dirty="0" smtClean="0"/>
              <a:t>Siber Zorbalıkla Mücadelede Okul Yönetimi ve Öğretmenlerin Rolü Eğitimciler öğrencilerin siber zorbalığa ilişkin farkındalık geliştirmesi konusunda önemli bir roldedirler. Ancak son yıllara kadar internet kullanımının, öğrencilerin okul dışındaki faaliyetlerinden biri olarak görüldüğü ve konunun daha çok ebeveynlerin sorumluluğuna bırakıldığı gözlemlenmektedir. Öğrencilerin siber zorbalık deneyimlerini okul personeli ile paylaşmalarını kolaylaştıracak adımlar atılmalıdır. Bunun için çocuk ve gençlerin internet kullanım hakkını benimseyen, yasaklayıcı değil bilinçli kullanımı teşvik eden bir anlayış geliştirilmelidir. Okullarda siber zorbalıkla mücadelede aşağıdaki başlıkların hayata geçirilmesi önerilmektedir;</a:t>
            </a:r>
          </a:p>
          <a:p>
            <a:pPr marL="285750" indent="-285750" algn="just">
              <a:lnSpc>
                <a:spcPct val="150000"/>
              </a:lnSpc>
              <a:buFont typeface="Wingdings" panose="05000000000000000000" pitchFamily="2" charset="2"/>
              <a:buChar char="q"/>
            </a:pPr>
            <a:endParaRPr lang="tr-TR" dirty="0"/>
          </a:p>
        </p:txBody>
      </p:sp>
      <p:grpSp>
        <p:nvGrpSpPr>
          <p:cNvPr id="4" name="Grup 3"/>
          <p:cNvGrpSpPr/>
          <p:nvPr/>
        </p:nvGrpSpPr>
        <p:grpSpPr>
          <a:xfrm>
            <a:off x="3696238" y="5853492"/>
            <a:ext cx="8268236" cy="830997"/>
            <a:chOff x="476519" y="2762562"/>
            <a:chExt cx="8268236" cy="830997"/>
          </a:xfrm>
        </p:grpSpPr>
        <p:sp>
          <p:nvSpPr>
            <p:cNvPr id="5" name="Dikdörtgen 4"/>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6" name="Resim 5"/>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209030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30557" y="164015"/>
            <a:ext cx="11492248" cy="6186309"/>
          </a:xfrm>
          <a:prstGeom prst="rect">
            <a:avLst/>
          </a:prstGeom>
        </p:spPr>
        <p:txBody>
          <a:bodyPr wrap="square">
            <a:spAutoFit/>
          </a:bodyPr>
          <a:lstStyle/>
          <a:p>
            <a:pPr algn="just">
              <a:lnSpc>
                <a:spcPct val="150000"/>
              </a:lnSpc>
            </a:pPr>
            <a:r>
              <a:rPr lang="tr-TR" sz="2400" b="1" dirty="0" smtClean="0"/>
              <a:t>Farkındalık Yaratma</a:t>
            </a:r>
          </a:p>
          <a:p>
            <a:pPr algn="just">
              <a:lnSpc>
                <a:spcPct val="150000"/>
              </a:lnSpc>
            </a:pPr>
            <a:r>
              <a:rPr lang="tr-TR" dirty="0" smtClean="0"/>
              <a:t>Siber zorbalığın okulda öğretmenler, öğrenciler ve aileler arasında açıkça tartışılabilecek ortamlar hazırlanması, Bu ortamlarda siber zorbalığın olumsuz sonuçlarının ve önleme yollarının tartışılması, Öğrencilerin öncülüğünde farkındalığı arttırmaya yönelik çeşitli faaliyetler düzenlenmesi. Ortak Anlayış Geliştirme Okullarda siber zorbalığa yönelik ortak bir anlayış geliştirmek için öğretmenlerin, öğrencilerin ve velilerin katılımıyla siber zorbalıkla mücadele ilkelerinin belirlenmesi ve bu ilkelere bağlı hareket edilmesi, Belirlenen kuralların siber zorbalığın faili ya da mağdurunun kim olduğuna ya da cinsiyetine bakılmaksızın tolerans gösterilmeden uygulanması.</a:t>
            </a:r>
            <a:endParaRPr lang="tr-TR" dirty="0"/>
          </a:p>
          <a:p>
            <a:pPr algn="just">
              <a:lnSpc>
                <a:spcPct val="150000"/>
              </a:lnSpc>
            </a:pPr>
            <a:r>
              <a:rPr lang="tr-TR" sz="2400" b="1" dirty="0" smtClean="0"/>
              <a:t>Çocuklarımı Siber Zorbalıktan Korumak İçin Neler Yapabilirim?</a:t>
            </a:r>
          </a:p>
          <a:p>
            <a:pPr algn="just">
              <a:lnSpc>
                <a:spcPct val="150000"/>
              </a:lnSpc>
            </a:pPr>
            <a:r>
              <a:rPr lang="tr-TR" dirty="0" smtClean="0"/>
              <a:t>Çocuklarımın sosyal ağlardaki hesaplarına olan erişimlerini tanıdığım ve güvendiğim kişilerle sınırlayabilirim, Kullandıkları çevrimiçi platformların güvenliğine dikkat edebilir ve bu ayarları “güvenli” konumda tutmalarını sağlayabilirim, Sosyal ağlar gibi başkalarının erişimine açık ortamlarda çocuklarımın kişisel bilgilerini paylaşmadıklarından emin olabilirim,</a:t>
            </a:r>
          </a:p>
          <a:p>
            <a:pPr algn="just">
              <a:lnSpc>
                <a:spcPct val="150000"/>
              </a:lnSpc>
            </a:pPr>
            <a:r>
              <a:rPr lang="tr-TR" dirty="0" smtClean="0"/>
              <a:t>Hesaplarına ait şifrelerini arkadaşlarıyla bile paylaşmamalarını öğütleyebilirim, kaynağına güvenmedikleri iletileri açmamaları konusunda onları uyarabilirim, Yabancılardan gelen arkadaşlık tekliflerini kabul etmemeleri konusunda uyarılar yapabilirim,</a:t>
            </a:r>
          </a:p>
        </p:txBody>
      </p:sp>
      <p:grpSp>
        <p:nvGrpSpPr>
          <p:cNvPr id="4" name="Grup 3"/>
          <p:cNvGrpSpPr/>
          <p:nvPr/>
        </p:nvGrpSpPr>
        <p:grpSpPr>
          <a:xfrm>
            <a:off x="3696238" y="5853492"/>
            <a:ext cx="8268236" cy="830997"/>
            <a:chOff x="476519" y="2762562"/>
            <a:chExt cx="8268236" cy="830997"/>
          </a:xfrm>
        </p:grpSpPr>
        <p:sp>
          <p:nvSpPr>
            <p:cNvPr id="5" name="Dikdörtgen 4"/>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6" name="Resim 5"/>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2589022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17678" y="179126"/>
            <a:ext cx="11337701" cy="6047809"/>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Öfkeliyken paylaşım yapmamalarını öğütleyebilirim, Başkasını da ilgilendiren bir içerik paylaşmadan önce o kişinin iznini almaları gerektiğini öğretebilirim, Birini rahatsız edecek türdeki paylaşımların yayılmasına aracılık etmemelerini öğretebilirim, Siber zorbalığa maruz kalırlarsa bu durumu en kısa zamanda bize söylemelerinin çok önemli olduğunu öğretebilirim, İnternete erişmenin onların hakkı olduğunu ama bu hakkı kullanırken başkalarının haklarını da gözetmeleri gerektiğini söyleyebilirim, Dijital dünyada attıkları her adımın, gerçek hayatta bir karşılığı olduğu uyarısını sık sık tekrarlayabilirim.</a:t>
            </a:r>
            <a:endParaRPr lang="tr-TR" dirty="0"/>
          </a:p>
          <a:p>
            <a:pPr algn="just">
              <a:lnSpc>
                <a:spcPct val="150000"/>
              </a:lnSpc>
            </a:pPr>
            <a:r>
              <a:rPr lang="tr-TR" sz="2400" b="1" i="0" u="none" strike="noStrike" baseline="0" dirty="0" smtClean="0"/>
              <a:t>Dijital Ortamda Çocuklarımın Güvenliği İçin Hangi Önlemleri Alabilirim? </a:t>
            </a:r>
          </a:p>
          <a:p>
            <a:pPr marL="285750" indent="-285750" algn="just">
              <a:lnSpc>
                <a:spcPct val="150000"/>
              </a:lnSpc>
              <a:buFont typeface="Wingdings" panose="05000000000000000000" pitchFamily="2" charset="2"/>
              <a:buChar char="q"/>
            </a:pPr>
            <a:r>
              <a:rPr lang="tr-TR" i="0" u="none" strike="noStrike" baseline="0" dirty="0" smtClean="0"/>
              <a:t>İnternet çağında yaşayan bireylerin dijital dünyaya uyum sağlayabilmesi, bu ortamın sağladığı olanaklardan güvenli bir biçimde yararlanabilmesi için çeşitli bilgi ve becerilere sahip olması gerekmektedir.  Dijital ortamın olanaklarından etkin biçimde yararlanabilme ve ortamdaki risklerle baş etme becerisi dijital okuryazarlık olarak adlandırılmaktadır. Bilişim çağında dijital okuryazarlık, neredeyse geleneksel okuryazarlık kadar gereklidir. Bu nedenle ailemiz ve öğretmenlerimizle iş birliği yaparak bu becerileri kazanmak ve geliştirmek için adımlar atmalıyız. Böylece bilinçli ve sorumlu dijital yurttaşlar haline gelebiliriz. Dijital okuryazar bir ebeveyn olarak çocuklarımı internetin risklerinden korumak için şu adımları atabilirim</a:t>
            </a:r>
            <a:endParaRPr lang="tr-TR" dirty="0"/>
          </a:p>
        </p:txBody>
      </p:sp>
      <p:sp>
        <p:nvSpPr>
          <p:cNvPr id="3" name="Dikdörtgen 2"/>
          <p:cNvSpPr/>
          <p:nvPr/>
        </p:nvSpPr>
        <p:spPr>
          <a:xfrm>
            <a:off x="5224529" y="5275325"/>
            <a:ext cx="6096000" cy="615553"/>
          </a:xfrm>
          <a:prstGeom prst="rect">
            <a:avLst/>
          </a:prstGeom>
        </p:spPr>
        <p:txBody>
          <a:bodyPr>
            <a:spAutoFit/>
          </a:bodyPr>
          <a:lstStyle/>
          <a:p>
            <a:endParaRPr lang="tr-TR" b="0" i="0" u="none" strike="noStrike" baseline="0" dirty="0" smtClean="0">
              <a:solidFill>
                <a:srgbClr val="000000"/>
              </a:solidFill>
              <a:latin typeface="Samsung Sharp Sans Bold"/>
            </a:endParaRPr>
          </a:p>
          <a:p>
            <a:r>
              <a:rPr lang="tr-TR" sz="1600" b="1" i="0" u="none" strike="noStrike" baseline="0" dirty="0" smtClean="0">
                <a:latin typeface="Samsung Sharp Sans Bold"/>
              </a:rPr>
              <a:t>;</a:t>
            </a:r>
            <a:endParaRPr lang="tr-TR" sz="1600" dirty="0"/>
          </a:p>
        </p:txBody>
      </p:sp>
      <p:grpSp>
        <p:nvGrpSpPr>
          <p:cNvPr id="4" name="Grup 3"/>
          <p:cNvGrpSpPr/>
          <p:nvPr/>
        </p:nvGrpSpPr>
        <p:grpSpPr>
          <a:xfrm>
            <a:off x="3889419" y="5979465"/>
            <a:ext cx="8268236" cy="830997"/>
            <a:chOff x="476519" y="2762562"/>
            <a:chExt cx="8268236" cy="830997"/>
          </a:xfrm>
        </p:grpSpPr>
        <p:sp>
          <p:nvSpPr>
            <p:cNvPr id="5" name="Dikdörtgen 4"/>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6" name="Resim 5"/>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2038307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192000" cy="6875600"/>
          </a:xfrm>
          <a:prstGeom prst="rect">
            <a:avLst/>
          </a:prstGeom>
        </p:spPr>
      </p:pic>
      <p:sp>
        <p:nvSpPr>
          <p:cNvPr id="14" name="TextBox 1"/>
          <p:cNvSpPr txBox="1"/>
          <p:nvPr/>
        </p:nvSpPr>
        <p:spPr>
          <a:xfrm>
            <a:off x="7059579" y="202958"/>
            <a:ext cx="4726215" cy="492443"/>
          </a:xfrm>
          <a:prstGeom prst="rect">
            <a:avLst/>
          </a:prstGeom>
          <a:noFill/>
        </p:spPr>
        <p:txBody>
          <a:bodyPr wrap="square" rtlCol="0">
            <a:spAutoFit/>
          </a:bodyPr>
          <a:lstStyle/>
          <a:p>
            <a:pPr algn="ctr"/>
            <a:r>
              <a:rPr lang="tr-TR" sz="2600" b="1" dirty="0" smtClean="0">
                <a:solidFill>
                  <a:srgbClr val="FF0000"/>
                </a:solidFill>
                <a:effectLst>
                  <a:outerShdw blurRad="38100" dist="38100" dir="2700000" algn="tl">
                    <a:srgbClr val="000000">
                      <a:alpha val="43137"/>
                    </a:srgbClr>
                  </a:outerShdw>
                </a:effectLst>
              </a:rPr>
              <a:t>SOSYAL MEDYA KULLANIMI</a:t>
            </a:r>
            <a:endParaRPr lang="en-US" sz="2600" b="1" dirty="0">
              <a:solidFill>
                <a:srgbClr val="FF0000"/>
              </a:solidFill>
              <a:effectLst>
                <a:outerShdw blurRad="38100" dist="38100" dir="2700000" algn="tl">
                  <a:srgbClr val="000000">
                    <a:alpha val="43137"/>
                  </a:srgbClr>
                </a:outerShdw>
              </a:effectLst>
            </a:endParaRPr>
          </a:p>
        </p:txBody>
      </p:sp>
      <p:graphicFrame>
        <p:nvGraphicFramePr>
          <p:cNvPr id="28" name="14 Diyagram"/>
          <p:cNvGraphicFramePr/>
          <p:nvPr>
            <p:extLst>
              <p:ext uri="{D42A27DB-BD31-4B8C-83A1-F6EECF244321}">
                <p14:modId xmlns:p14="http://schemas.microsoft.com/office/powerpoint/2010/main" val="280922204"/>
              </p:ext>
            </p:extLst>
          </p:nvPr>
        </p:nvGraphicFramePr>
        <p:xfrm>
          <a:off x="5100338" y="898358"/>
          <a:ext cx="7988968" cy="5511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9404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83335" y="1028343"/>
            <a:ext cx="11681138" cy="3416320"/>
          </a:xfrm>
          <a:prstGeom prst="rect">
            <a:avLst/>
          </a:prstGeom>
        </p:spPr>
        <p:txBody>
          <a:bodyPr wrap="square">
            <a:spAutoFit/>
          </a:bodyPr>
          <a:lstStyle/>
          <a:p>
            <a:pPr marL="285750" indent="-285750" algn="just">
              <a:lnSpc>
                <a:spcPct val="150000"/>
              </a:lnSpc>
              <a:buFont typeface="Wingdings" panose="05000000000000000000" pitchFamily="2" charset="2"/>
              <a:buChar char="q"/>
            </a:pPr>
            <a:r>
              <a:rPr lang="tr-TR" dirty="0" smtClean="0"/>
              <a:t>Bilgisayarlarına virüs ve casus yazılımları engelleyici programlar yüklemelerini sağlayabilir ve “Güvenlik </a:t>
            </a:r>
            <a:r>
              <a:rPr lang="tr-TR" dirty="0" err="1" smtClean="0"/>
              <a:t>Duvarı”nı</a:t>
            </a:r>
            <a:r>
              <a:rPr lang="tr-TR" dirty="0" smtClean="0"/>
              <a:t> etkin hale getirtebilir, Tanımadıkları kişi ve kurumlardan gelen mesaj ve eklenti dosyalarını virüs taramasından geçirmeden açmamaları konusunda uyarı yapabilirim, Güvenilir bilgi kaynaklarını seçmelerini söyleyebilir, interneti kendi gelişimleri için kullanmalarını sağlayabilirim, Çevrimiçi ortamdaki şifrelerini belirlerken herkesin kolayca tahmin edemeyeceği güçlü şifreler seçmeleri uyarısı yapabilirim, Çevrimiçi ortamda kendilerinin ya da aile bireylerinin kişisel bilgilerini paylaşmamaları uyarısı yapabilirim, İnternet ortamında bireylerin kişisel bilgilerini ele geçirmeye çalışmak, taciz ya da tehdit etmek gibi davranışların suç olduğunu öğretebilirim. Bu gibi durumlarda korkmadan bana gelmelerini öğütleyebilirim.</a:t>
            </a:r>
            <a:endParaRPr lang="tr-TR" dirty="0"/>
          </a:p>
        </p:txBody>
      </p:sp>
      <p:grpSp>
        <p:nvGrpSpPr>
          <p:cNvPr id="3" name="Grup 2"/>
          <p:cNvGrpSpPr/>
          <p:nvPr/>
        </p:nvGrpSpPr>
        <p:grpSpPr>
          <a:xfrm>
            <a:off x="3696238" y="5853492"/>
            <a:ext cx="8268236" cy="830997"/>
            <a:chOff x="476519" y="2762562"/>
            <a:chExt cx="8268236" cy="830997"/>
          </a:xfrm>
        </p:grpSpPr>
        <p:sp>
          <p:nvSpPr>
            <p:cNvPr id="4" name="Dikdörtgen 3"/>
            <p:cNvSpPr/>
            <p:nvPr/>
          </p:nvSpPr>
          <p:spPr>
            <a:xfrm>
              <a:off x="1184857" y="2762562"/>
              <a:ext cx="7559898" cy="830997"/>
            </a:xfrm>
            <a:prstGeom prst="rect">
              <a:avLst/>
            </a:prstGeom>
          </p:spPr>
          <p:txBody>
            <a:bodyPr wrap="square">
              <a:spAutoFit/>
            </a:bodyPr>
            <a:lstStyle/>
            <a:p>
              <a:endParaRPr lang="tr-TR" sz="1200" b="0" i="0" u="none" strike="noStrike" baseline="0" dirty="0" smtClean="0">
                <a:solidFill>
                  <a:srgbClr val="000000"/>
                </a:solidFill>
                <a:latin typeface="Samsung Sharp Sans Medium"/>
              </a:endParaRPr>
            </a:p>
            <a:p>
              <a:r>
                <a:rPr lang="tr-TR" sz="1200" b="1" i="0" u="none" strike="noStrike" baseline="0" dirty="0" smtClean="0">
                  <a:latin typeface="Samsung Sharp Sans Medium"/>
                </a:rPr>
                <a:t>SİBER ZORBALIK NEDİR? </a:t>
              </a:r>
              <a:r>
                <a:rPr lang="tr-TR" sz="1200" b="1" i="0" u="none" strike="noStrike" baseline="0" dirty="0" smtClean="0">
                  <a:latin typeface="Samsung Sharp Sans Bold"/>
                </a:rPr>
                <a:t>NASIL MÜCADELE EDİLİR? </a:t>
              </a:r>
            </a:p>
            <a:p>
              <a:r>
                <a:rPr lang="tr-TR" sz="1200" b="1" i="0" u="none" strike="noStrike" baseline="0" dirty="0" smtClean="0"/>
                <a:t>Prof. Dr. Emel Baştürk </a:t>
              </a:r>
              <a:r>
                <a:rPr lang="tr-TR" sz="1200" b="1" i="0" u="none" strike="noStrike" baseline="0" dirty="0" err="1" smtClean="0"/>
                <a:t>Akca</a:t>
              </a:r>
              <a:r>
                <a:rPr lang="tr-TR" sz="1200" b="1" i="0" u="none" strike="noStrike" baseline="0" dirty="0" smtClean="0"/>
                <a:t> Kocaeli Üniversitesi İletişim Fakültesi Gazetecilik Bölümü ve Bilişim Anabilim Dalı Başkanı</a:t>
              </a:r>
              <a:endParaRPr lang="tr-TR" sz="1200" dirty="0" smtClean="0"/>
            </a:p>
            <a:p>
              <a:pPr algn="ctr"/>
              <a:endParaRPr lang="tr-TR" sz="1200" dirty="0"/>
            </a:p>
          </p:txBody>
        </p:sp>
        <p:pic>
          <p:nvPicPr>
            <p:cNvPr id="5" name="Resim 4"/>
            <p:cNvPicPr>
              <a:picLocks noChangeAspect="1"/>
            </p:cNvPicPr>
            <p:nvPr/>
          </p:nvPicPr>
          <p:blipFill rotWithShape="1">
            <a:blip r:embed="rId2"/>
            <a:srcRect l="29577" t="47134" r="60176" b="35955"/>
            <a:stretch/>
          </p:blipFill>
          <p:spPr>
            <a:xfrm>
              <a:off x="476519" y="2849451"/>
              <a:ext cx="708337" cy="657220"/>
            </a:xfrm>
            <a:prstGeom prst="rect">
              <a:avLst/>
            </a:prstGeom>
          </p:spPr>
        </p:pic>
      </p:grpSp>
    </p:spTree>
    <p:extLst>
      <p:ext uri="{BB962C8B-B14F-4D97-AF65-F5344CB8AC3E}">
        <p14:creationId xmlns:p14="http://schemas.microsoft.com/office/powerpoint/2010/main" val="3890498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1728" y="0"/>
            <a:ext cx="12203524" cy="6858000"/>
            <a:chOff x="1728" y="0"/>
            <a:chExt cx="12203524" cy="6858000"/>
          </a:xfrm>
        </p:grpSpPr>
        <p:grpSp>
          <p:nvGrpSpPr>
            <p:cNvPr id="8" name="Grup 7"/>
            <p:cNvGrpSpPr/>
            <p:nvPr/>
          </p:nvGrpSpPr>
          <p:grpSpPr>
            <a:xfrm>
              <a:off x="1728" y="0"/>
              <a:ext cx="11572875" cy="6858000"/>
              <a:chOff x="0" y="0"/>
              <a:chExt cx="11572875" cy="685800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9" name="Resim 8"/>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Başlık 1"/>
          <p:cNvSpPr txBox="1">
            <a:spLocks/>
          </p:cNvSpPr>
          <p:nvPr/>
        </p:nvSpPr>
        <p:spPr>
          <a:xfrm>
            <a:off x="457200" y="0"/>
            <a:ext cx="8229600"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ct val="20000"/>
              </a:spcBef>
              <a:defRPr/>
            </a:pPr>
            <a:r>
              <a:rPr lang="tr-TR" sz="2000" b="1" smtClean="0">
                <a:solidFill>
                  <a:srgbClr val="002060"/>
                </a:solidFill>
                <a:ea typeface="+mn-ea"/>
                <a:cs typeface="+mn-cs"/>
              </a:rPr>
              <a:t/>
            </a:r>
            <a:br>
              <a:rPr lang="tr-TR" sz="2000" b="1" smtClean="0">
                <a:solidFill>
                  <a:srgbClr val="002060"/>
                </a:solidFill>
                <a:ea typeface="+mn-ea"/>
                <a:cs typeface="+mn-cs"/>
              </a:rPr>
            </a:br>
            <a:endParaRPr lang="tr-TR" dirty="0"/>
          </a:p>
        </p:txBody>
      </p:sp>
      <p:graphicFrame>
        <p:nvGraphicFramePr>
          <p:cNvPr id="3" name="İçerik Yer Tutucusu 7"/>
          <p:cNvGraphicFramePr>
            <a:graphicFrameLocks/>
          </p:cNvGraphicFramePr>
          <p:nvPr>
            <p:extLst>
              <p:ext uri="{D42A27DB-BD31-4B8C-83A1-F6EECF244321}">
                <p14:modId xmlns:p14="http://schemas.microsoft.com/office/powerpoint/2010/main" val="2993629398"/>
              </p:ext>
            </p:extLst>
          </p:nvPr>
        </p:nvGraphicFramePr>
        <p:xfrm>
          <a:off x="-2019187" y="886206"/>
          <a:ext cx="16214501" cy="588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etin kutusu 4"/>
          <p:cNvSpPr txBox="1"/>
          <p:nvPr/>
        </p:nvSpPr>
        <p:spPr>
          <a:xfrm>
            <a:off x="0" y="44053"/>
            <a:ext cx="12191999" cy="830997"/>
          </a:xfrm>
          <a:prstGeom prst="rect">
            <a:avLst/>
          </a:prstGeom>
          <a:solidFill>
            <a:srgbClr val="FFFFFF">
              <a:alpha val="50196"/>
            </a:srgbClr>
          </a:solidFill>
          <a:ln>
            <a:solidFill>
              <a:schemeClr val="bg1"/>
            </a:solidFill>
          </a:ln>
        </p:spPr>
        <p:txBody>
          <a:bodyPr wrap="square" rtlCol="0">
            <a:spAutoFit/>
          </a:bodyPr>
          <a:lstStyle/>
          <a:p>
            <a:pPr algn="ctr"/>
            <a:r>
              <a:rPr lang="tr-TR" sz="2400" b="1" dirty="0" smtClean="0">
                <a:solidFill>
                  <a:srgbClr val="FF0000"/>
                </a:solidFill>
                <a:effectLst>
                  <a:outerShdw blurRad="38100" dist="38100" dir="2700000" algn="tl">
                    <a:srgbClr val="000000">
                      <a:alpha val="43137"/>
                    </a:srgbClr>
                  </a:outerShdw>
                </a:effectLst>
              </a:rPr>
              <a:t>SİBER ZORBALIK YAPAN KİŞİ NEDEN BÖYLE DAVRANIYOR OLABİLİR?</a:t>
            </a:r>
          </a:p>
          <a:p>
            <a:pPr algn="ctr"/>
            <a:r>
              <a:rPr lang="tr-TR" sz="2400" b="1" dirty="0" smtClean="0">
                <a:solidFill>
                  <a:srgbClr val="FF0000"/>
                </a:solidFill>
                <a:effectLst>
                  <a:outerShdw blurRad="38100" dist="38100" dir="2700000" algn="tl">
                    <a:srgbClr val="000000">
                      <a:alpha val="43137"/>
                    </a:srgbClr>
                  </a:outerShdw>
                </a:effectLst>
              </a:rPr>
              <a:t>YA DA SİBER ZORBALIĞIN NEDENLERİ NELERDİR?</a:t>
            </a:r>
            <a:endParaRPr lang="tr-TR"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13960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0" y="0"/>
            <a:ext cx="12192000" cy="6888532"/>
          </a:xfrm>
          <a:prstGeom prst="rect">
            <a:avLst/>
          </a:prstGeom>
        </p:spPr>
      </p:pic>
      <p:sp>
        <p:nvSpPr>
          <p:cNvPr id="2" name="1 Başlık"/>
          <p:cNvSpPr txBox="1">
            <a:spLocks/>
          </p:cNvSpPr>
          <p:nvPr/>
        </p:nvSpPr>
        <p:spPr>
          <a:xfrm>
            <a:off x="0" y="513180"/>
            <a:ext cx="12192000" cy="1177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5400" b="1" dirty="0" smtClean="0">
                <a:solidFill>
                  <a:schemeClr val="bg1"/>
                </a:solidFill>
              </a:rPr>
              <a:t>Siber Zorbalıktan Korunma Yolları</a:t>
            </a:r>
            <a:endParaRPr lang="tr-TR" sz="5400" b="1" dirty="0">
              <a:solidFill>
                <a:schemeClr val="bg1"/>
              </a:solidFill>
            </a:endParaRPr>
          </a:p>
        </p:txBody>
      </p:sp>
      <p:sp>
        <p:nvSpPr>
          <p:cNvPr id="3" name="2 İçerik Yer Tutucusu"/>
          <p:cNvSpPr txBox="1">
            <a:spLocks/>
          </p:cNvSpPr>
          <p:nvPr/>
        </p:nvSpPr>
        <p:spPr>
          <a:xfrm>
            <a:off x="1058778" y="1690690"/>
            <a:ext cx="9144001" cy="31861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sz="4000" b="1" dirty="0">
              <a:solidFill>
                <a:srgbClr val="FFFF00"/>
              </a:solidFill>
              <a:effectLst>
                <a:outerShdw blurRad="38100" dist="38100" dir="2700000" algn="tl">
                  <a:srgbClr val="000000">
                    <a:alpha val="43137"/>
                  </a:srgbClr>
                </a:outerShdw>
              </a:effectLst>
            </a:endParaRPr>
          </a:p>
        </p:txBody>
      </p:sp>
      <p:sp>
        <p:nvSpPr>
          <p:cNvPr id="7" name="Yuvarlatılmış Dikdörtgen 6"/>
          <p:cNvSpPr/>
          <p:nvPr/>
        </p:nvSpPr>
        <p:spPr>
          <a:xfrm>
            <a:off x="1323473" y="1875374"/>
            <a:ext cx="9545053" cy="3769895"/>
          </a:xfrm>
          <a:prstGeom prst="roundRect">
            <a:avLst/>
          </a:prstGeom>
          <a:solidFill>
            <a:schemeClr val="accent3"/>
          </a:solidFill>
          <a:ln>
            <a:solidFill>
              <a:schemeClr val="tx1">
                <a:lumMod val="75000"/>
                <a:lumOff val="25000"/>
              </a:schemeClr>
            </a:solidFill>
          </a:ln>
          <a:effectLst>
            <a:outerShdw blurRad="50800" dist="50800" dir="5400000" algn="ctr" rotWithShape="0">
              <a:srgbClr val="000000">
                <a:alpha val="78000"/>
              </a:srgbClr>
            </a:outerShdw>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200" b="1" dirty="0" smtClean="0">
                <a:solidFill>
                  <a:srgbClr val="FFFF00"/>
                </a:solidFill>
                <a:effectLst>
                  <a:outerShdw blurRad="38100" dist="38100" dir="2700000" algn="tl">
                    <a:srgbClr val="000000">
                      <a:alpha val="43137"/>
                    </a:srgbClr>
                  </a:outerShdw>
                </a:effectLst>
              </a:rPr>
              <a:t>Çocuklarımıza düşen görevler :</a:t>
            </a:r>
          </a:p>
          <a:p>
            <a:pPr lvl="1">
              <a:buFont typeface="Courier New" panose="02070309020205020404" pitchFamily="49" charset="0"/>
              <a:buChar char="o"/>
            </a:pPr>
            <a:r>
              <a:rPr lang="tr-TR" sz="3200" b="1" dirty="0" smtClean="0">
                <a:solidFill>
                  <a:srgbClr val="FFFF00"/>
                </a:solidFill>
                <a:effectLst>
                  <a:outerShdw blurRad="38100" dist="38100" dir="2700000" algn="tl">
                    <a:srgbClr val="000000">
                      <a:alpha val="43137"/>
                    </a:srgbClr>
                  </a:outerShdw>
                </a:effectLst>
              </a:rPr>
              <a:t> Temel güvenlik becerilerini öğrenmek</a:t>
            </a:r>
          </a:p>
          <a:p>
            <a:pPr lvl="1">
              <a:buFont typeface="Courier New" panose="02070309020205020404" pitchFamily="49" charset="0"/>
              <a:buChar char="o"/>
            </a:pPr>
            <a:r>
              <a:rPr lang="tr-TR" sz="3200" b="1" dirty="0" smtClean="0">
                <a:solidFill>
                  <a:srgbClr val="FFFF00"/>
                </a:solidFill>
                <a:effectLst>
                  <a:outerShdw blurRad="38100" dist="38100" dir="2700000" algn="tl">
                    <a:srgbClr val="000000">
                      <a:alpha val="43137"/>
                    </a:srgbClr>
                  </a:outerShdw>
                </a:effectLst>
              </a:rPr>
              <a:t> Siber zorbalık nedir, ne değildir, neler yapılabilir konusunda eğitim almak</a:t>
            </a:r>
          </a:p>
          <a:p>
            <a:pPr lvl="1">
              <a:buFont typeface="Courier New" panose="02070309020205020404" pitchFamily="49" charset="0"/>
              <a:buChar char="o"/>
            </a:pPr>
            <a:r>
              <a:rPr lang="tr-TR" sz="3200" b="1" dirty="0" smtClean="0">
                <a:solidFill>
                  <a:srgbClr val="FFFF00"/>
                </a:solidFill>
                <a:effectLst>
                  <a:outerShdw blurRad="38100" dist="38100" dir="2700000" algn="tl">
                    <a:srgbClr val="000000">
                      <a:alpha val="43137"/>
                    </a:srgbClr>
                  </a:outerShdw>
                </a:effectLst>
              </a:rPr>
              <a:t> Sağlıklı internet kullanımı öğrenmek</a:t>
            </a:r>
            <a:endParaRPr lang="tr-TR"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46475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0" y="0"/>
            <a:ext cx="12192000" cy="6888532"/>
          </a:xfrm>
          <a:prstGeom prst="rect">
            <a:avLst/>
          </a:prstGeom>
        </p:spPr>
      </p:pic>
      <p:sp>
        <p:nvSpPr>
          <p:cNvPr id="2" name="Sağ Ok 1"/>
          <p:cNvSpPr/>
          <p:nvPr/>
        </p:nvSpPr>
        <p:spPr>
          <a:xfrm rot="20720801">
            <a:off x="81692" y="1058264"/>
            <a:ext cx="8640000" cy="936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defRPr/>
            </a:pPr>
            <a:r>
              <a:rPr lang="tr-TR" b="1" dirty="0">
                <a:solidFill>
                  <a:schemeClr val="tx1"/>
                </a:solidFill>
              </a:rPr>
              <a:t>SİBER ZORBALIK ŞAKA DEĞİLDİR, KÖTÜDÜR VE KABUL EDİLEMEZ! </a:t>
            </a:r>
          </a:p>
        </p:txBody>
      </p:sp>
      <p:sp>
        <p:nvSpPr>
          <p:cNvPr id="3" name="Sağ Ok 2"/>
          <p:cNvSpPr/>
          <p:nvPr/>
        </p:nvSpPr>
        <p:spPr>
          <a:xfrm>
            <a:off x="142053" y="2879989"/>
            <a:ext cx="8640000" cy="93600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defRPr/>
            </a:pPr>
            <a:r>
              <a:rPr lang="tr-TR" b="1" dirty="0">
                <a:solidFill>
                  <a:schemeClr val="tx1"/>
                </a:solidFill>
              </a:rPr>
              <a:t>KİMSE SİBER ZORBALIĞA MARUZ KALMAYI HAK ETMEZ! </a:t>
            </a:r>
          </a:p>
        </p:txBody>
      </p:sp>
      <p:sp>
        <p:nvSpPr>
          <p:cNvPr id="4" name="Sağ Ok 3"/>
          <p:cNvSpPr/>
          <p:nvPr/>
        </p:nvSpPr>
        <p:spPr>
          <a:xfrm rot="916780">
            <a:off x="112678" y="4772930"/>
            <a:ext cx="8640000" cy="9360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defRPr/>
            </a:pPr>
            <a:r>
              <a:rPr lang="tr-TR" b="1" dirty="0">
                <a:solidFill>
                  <a:schemeClr val="tx1"/>
                </a:solidFill>
              </a:rPr>
              <a:t>KİMSENİN BİR DİĞERİNE HİÇBİR ORTAMDA ZORBACA DAVRANMAYA HAKKI OLAMAZ! </a:t>
            </a:r>
          </a:p>
        </p:txBody>
      </p:sp>
      <p:sp>
        <p:nvSpPr>
          <p:cNvPr id="8" name="Sağ Ok 7"/>
          <p:cNvSpPr/>
          <p:nvPr/>
        </p:nvSpPr>
        <p:spPr>
          <a:xfrm rot="916780">
            <a:off x="3489975" y="4631181"/>
            <a:ext cx="7560000" cy="9360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defRPr/>
            </a:pPr>
            <a:r>
              <a:rPr lang="tr-TR" b="1" dirty="0">
                <a:solidFill>
                  <a:schemeClr val="bg1"/>
                </a:solidFill>
              </a:rPr>
              <a:t>SİBER ZORBALIĞA MARUZ KALMAK “UTANILACAK” BİR DURUM DEĞİLDİR! </a:t>
            </a:r>
          </a:p>
        </p:txBody>
      </p:sp>
      <p:sp>
        <p:nvSpPr>
          <p:cNvPr id="9" name="Sağ Ok 8"/>
          <p:cNvSpPr/>
          <p:nvPr/>
        </p:nvSpPr>
        <p:spPr>
          <a:xfrm rot="20720801">
            <a:off x="3495705" y="1259988"/>
            <a:ext cx="7560000" cy="936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Bef>
                <a:spcPct val="20000"/>
              </a:spcBef>
              <a:defRPr/>
            </a:pPr>
            <a:r>
              <a:rPr lang="tr-TR" b="1" dirty="0">
                <a:solidFill>
                  <a:schemeClr val="bg1"/>
                </a:solidFill>
              </a:rPr>
              <a:t>ZORBALIK GÖREN “SUÇLU” DEĞİL, “MAĞDUR”DUR! </a:t>
            </a:r>
          </a:p>
        </p:txBody>
      </p:sp>
    </p:spTree>
    <p:extLst>
      <p:ext uri="{BB962C8B-B14F-4D97-AF65-F5344CB8AC3E}">
        <p14:creationId xmlns:p14="http://schemas.microsoft.com/office/powerpoint/2010/main" val="2378042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sp>
        <p:nvSpPr>
          <p:cNvPr id="2" name="Dikdörtgen 1"/>
          <p:cNvSpPr/>
          <p:nvPr/>
        </p:nvSpPr>
        <p:spPr>
          <a:xfrm>
            <a:off x="523740" y="2026773"/>
            <a:ext cx="11144519" cy="3903504"/>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tr-TR" sz="2800" b="1" dirty="0" smtClean="0">
                <a:solidFill>
                  <a:srgbClr val="FF0000"/>
                </a:solidFill>
                <a:effectLst>
                  <a:outerShdw blurRad="38100" dist="38100" dir="2700000" algn="tl">
                    <a:srgbClr val="000000">
                      <a:alpha val="43137"/>
                    </a:srgbClr>
                  </a:outerShdw>
                </a:effectLst>
                <a:cs typeface="Times New Roman" panose="02020603050405020304" pitchFamily="18" charset="0"/>
              </a:rPr>
              <a:t>www.gim.org.tr</a:t>
            </a:r>
            <a:r>
              <a:rPr lang="tr-TR" sz="2800" b="1" dirty="0" smtClean="0">
                <a:solidFill>
                  <a:srgbClr val="FFC000"/>
                </a:solidFill>
                <a:effectLst>
                  <a:outerShdw blurRad="38100" dist="38100" dir="2700000" algn="tl">
                    <a:srgbClr val="000000">
                      <a:alpha val="43137"/>
                    </a:srgbClr>
                  </a:outerShdw>
                </a:effectLst>
                <a:cs typeface="Times New Roman" panose="02020603050405020304" pitchFamily="18" charset="0"/>
              </a:rPr>
              <a:t> adresinden veya </a:t>
            </a:r>
            <a:r>
              <a:rPr lang="tr-TR" sz="2800" b="1" dirty="0" smtClean="0">
                <a:solidFill>
                  <a:srgbClr val="FF0000"/>
                </a:solidFill>
                <a:effectLst>
                  <a:outerShdw blurRad="38100" dist="38100" dir="2700000" algn="tl">
                    <a:srgbClr val="000000">
                      <a:alpha val="43137"/>
                    </a:srgbClr>
                  </a:outerShdw>
                </a:effectLst>
                <a:cs typeface="Times New Roman" panose="02020603050405020304" pitchFamily="18" charset="0"/>
              </a:rPr>
              <a:t>www.internetyardim.org.tr</a:t>
            </a:r>
            <a:r>
              <a:rPr lang="tr-TR" sz="2800" b="1" dirty="0" smtClean="0">
                <a:solidFill>
                  <a:srgbClr val="FFC000"/>
                </a:solidFill>
                <a:effectLst>
                  <a:outerShdw blurRad="38100" dist="38100" dir="2700000" algn="tl">
                    <a:srgbClr val="000000">
                      <a:alpha val="43137"/>
                    </a:srgbClr>
                  </a:outerShdw>
                </a:effectLst>
                <a:cs typeface="Times New Roman" panose="02020603050405020304" pitchFamily="18" charset="0"/>
              </a:rPr>
              <a:t> adresinden yardım alabilirsiniz.</a:t>
            </a:r>
          </a:p>
          <a:p>
            <a:pPr marL="342900" indent="-342900" algn="just">
              <a:lnSpc>
                <a:spcPct val="150000"/>
              </a:lnSpc>
              <a:buFont typeface="Wingdings" panose="05000000000000000000" pitchFamily="2" charset="2"/>
              <a:buChar char="q"/>
            </a:pPr>
            <a:r>
              <a:rPr lang="tr-TR" sz="2800" b="1" dirty="0" smtClean="0">
                <a:solidFill>
                  <a:srgbClr val="FF0000"/>
                </a:solidFill>
                <a:effectLst>
                  <a:outerShdw blurRad="38100" dist="38100" dir="2700000" algn="tl">
                    <a:srgbClr val="000000">
                      <a:alpha val="43137"/>
                    </a:srgbClr>
                  </a:outerShdw>
                </a:effectLst>
                <a:cs typeface="Times New Roman" panose="02020603050405020304" pitchFamily="18" charset="0"/>
              </a:rPr>
              <a:t>www.guvenliweb.org.tr</a:t>
            </a:r>
            <a:r>
              <a:rPr lang="tr-TR" sz="2800" b="1" dirty="0" smtClean="0">
                <a:solidFill>
                  <a:srgbClr val="FFC000"/>
                </a:solidFill>
                <a:effectLst>
                  <a:outerShdw blurRad="38100" dist="38100" dir="2700000" algn="tl">
                    <a:srgbClr val="000000">
                      <a:alpha val="43137"/>
                    </a:srgbClr>
                  </a:outerShdw>
                </a:effectLst>
                <a:cs typeface="Times New Roman" panose="02020603050405020304" pitchFamily="18" charset="0"/>
              </a:rPr>
              <a:t> adresinden «Sosyal medya platformlarındaki şikayet süreçleri» başlığını inceleyebilirsiniz.</a:t>
            </a:r>
          </a:p>
          <a:p>
            <a:pPr marL="342900" indent="-342900" algn="just">
              <a:lnSpc>
                <a:spcPct val="150000"/>
              </a:lnSpc>
              <a:buFont typeface="Wingdings" panose="05000000000000000000" pitchFamily="2" charset="2"/>
              <a:buChar char="q"/>
            </a:pPr>
            <a:r>
              <a:rPr lang="tr-TR" sz="2800" b="1" dirty="0" smtClean="0">
                <a:solidFill>
                  <a:srgbClr val="FF0000"/>
                </a:solidFill>
                <a:effectLst>
                  <a:outerShdw blurRad="38100" dist="38100" dir="2700000" algn="tl">
                    <a:srgbClr val="000000">
                      <a:alpha val="43137"/>
                    </a:srgbClr>
                  </a:outerShdw>
                </a:effectLst>
                <a:cs typeface="Times New Roman" panose="02020603050405020304" pitchFamily="18" charset="0"/>
              </a:rPr>
              <a:t>www.ihbarweb.org.tr </a:t>
            </a:r>
            <a:r>
              <a:rPr lang="tr-TR" sz="2800" b="1" dirty="0" smtClean="0">
                <a:solidFill>
                  <a:srgbClr val="FFC000"/>
                </a:solidFill>
                <a:effectLst>
                  <a:outerShdw blurRad="38100" dist="38100" dir="2700000" algn="tl">
                    <a:srgbClr val="000000">
                      <a:alpha val="43137"/>
                    </a:srgbClr>
                  </a:outerShdw>
                </a:effectLst>
                <a:cs typeface="Times New Roman" panose="02020603050405020304" pitchFamily="18" charset="0"/>
              </a:rPr>
              <a:t>adresinden internetteki zararlı yasadışı içerikleri ihbar edebilirsiniz.</a:t>
            </a:r>
            <a:endParaRPr lang="tr-TR" sz="2800" b="1" dirty="0">
              <a:solidFill>
                <a:srgbClr val="FFC000"/>
              </a:solidFill>
              <a:effectLst>
                <a:outerShdw blurRad="38100" dist="38100" dir="2700000" algn="tl">
                  <a:srgbClr val="000000">
                    <a:alpha val="43137"/>
                  </a:srgbClr>
                </a:outerShdw>
              </a:effectLst>
              <a:cs typeface="Times New Roman" panose="02020603050405020304" pitchFamily="18" charset="0"/>
            </a:endParaRPr>
          </a:p>
        </p:txBody>
      </p:sp>
      <p:sp>
        <p:nvSpPr>
          <p:cNvPr id="3" name="Dikdörtgen 2"/>
          <p:cNvSpPr/>
          <p:nvPr/>
        </p:nvSpPr>
        <p:spPr>
          <a:xfrm>
            <a:off x="523740" y="1175685"/>
            <a:ext cx="4405437" cy="646331"/>
          </a:xfrm>
          <a:prstGeom prst="rect">
            <a:avLst/>
          </a:prstGeom>
        </p:spPr>
        <p:txBody>
          <a:bodyPr wrap="none">
            <a:spAutoFit/>
          </a:bodyPr>
          <a:lstStyle/>
          <a:p>
            <a:r>
              <a:rPr lang="tr-TR" sz="3600" u="sng" dirty="0" smtClean="0">
                <a:solidFill>
                  <a:srgbClr val="FFC000"/>
                </a:solidFill>
                <a:cs typeface="Times New Roman" panose="02020603050405020304" pitchFamily="18" charset="0"/>
              </a:rPr>
              <a:t>Ebeveynlere Tavsiyeler</a:t>
            </a:r>
            <a:endParaRPr lang="tr-TR" sz="3600" u="sng" dirty="0">
              <a:solidFill>
                <a:srgbClr val="FFC000"/>
              </a:solidFill>
              <a:cs typeface="Times New Roman" panose="02020603050405020304" pitchFamily="18" charset="0"/>
            </a:endParaRPr>
          </a:p>
        </p:txBody>
      </p:sp>
    </p:spTree>
    <p:extLst>
      <p:ext uri="{BB962C8B-B14F-4D97-AF65-F5344CB8AC3E}">
        <p14:creationId xmlns:p14="http://schemas.microsoft.com/office/powerpoint/2010/main" val="15299022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9462216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651" y="-2667652"/>
            <a:ext cx="6856697" cy="12192000"/>
          </a:xfrm>
          <a:prstGeom prst="rect">
            <a:avLst/>
          </a:prstGeom>
        </p:spPr>
      </p:pic>
      <p:sp>
        <p:nvSpPr>
          <p:cNvPr id="2" name="İçerik Yer Tutucusu 2"/>
          <p:cNvSpPr txBox="1">
            <a:spLocks/>
          </p:cNvSpPr>
          <p:nvPr/>
        </p:nvSpPr>
        <p:spPr>
          <a:xfrm>
            <a:off x="348802" y="613916"/>
            <a:ext cx="11494394" cy="6408737"/>
          </a:xfrm>
          <a:prstGeom prst="rect">
            <a:avLst/>
          </a:prstGeom>
          <a:solidFill>
            <a:srgbClr val="000000">
              <a:alpha val="50196"/>
            </a:srgbClr>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Font typeface="Arial" charset="0"/>
              <a:buNone/>
              <a:defRPr/>
            </a:pPr>
            <a:r>
              <a:rPr lang="tr-TR" sz="2400" b="1" dirty="0" smtClean="0">
                <a:solidFill>
                  <a:srgbClr val="FF0000"/>
                </a:solidFill>
                <a:ea typeface="Calibri"/>
                <a:cs typeface="Times New Roman"/>
              </a:rPr>
              <a:t>GÜVENLİ İNTERNET KULLANIMI İÇİN 12 ALTIN KURAL</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1. İnternet, hayatınızın tamamı değil, sadece bir parçası olsun. Çok fazla zamanınızı çalmasına izin vermeyin.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2. İnterneti ailenize ve arkadaşlarınıza değişmeyin.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3. İnternette her bilgi doğru olmayabilir. İnternette elde ettiğiniz bilgiyi en az 3 kaynaktan kontrol edin. Ödevinizde kullanıyorsanız kaynağını belirtin.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4. İnternet ortamındaki bedava teklifler büyük ihtimalle gerçek değildir. Tanımadığınız kişi size neden bedava bir şey teklif etsin ki.</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5. Adınız, okulunuz, adresiniz, telefon numaranız, aile bireylerinizin adı vb. gibi kişisel bilgilerinizi paylaşmayın. Paylaşılan küçük gibi görünen bilgiler, büyük zararlara sebep olabilir.</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6. İnternet ortamında paylaşacağınız resminiz, size ait video gibi paylaşımları önce düşünün, sonra paylaşın. Paylaştıklarınız sizin veya sevdiklerinizin üzülmesine sebep olmasın.</a:t>
            </a:r>
          </a:p>
        </p:txBody>
      </p:sp>
    </p:spTree>
    <p:extLst>
      <p:ext uri="{BB962C8B-B14F-4D97-AF65-F5344CB8AC3E}">
        <p14:creationId xmlns:p14="http://schemas.microsoft.com/office/powerpoint/2010/main" val="4435501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651" y="-2667652"/>
            <a:ext cx="6856697" cy="12192000"/>
          </a:xfrm>
          <a:prstGeom prst="rect">
            <a:avLst/>
          </a:prstGeom>
        </p:spPr>
      </p:pic>
      <p:sp>
        <p:nvSpPr>
          <p:cNvPr id="2" name="İçerik Yer Tutucusu 2"/>
          <p:cNvSpPr txBox="1">
            <a:spLocks/>
          </p:cNvSpPr>
          <p:nvPr/>
        </p:nvSpPr>
        <p:spPr>
          <a:xfrm>
            <a:off x="419635" y="528012"/>
            <a:ext cx="11352727" cy="6040213"/>
          </a:xfrm>
          <a:prstGeom prst="rect">
            <a:avLst/>
          </a:prstGeom>
          <a:solidFill>
            <a:srgbClr val="000000">
              <a:alpha val="50196"/>
            </a:srgbClr>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Font typeface="Arial" charset="0"/>
              <a:buNone/>
              <a:defRPr/>
            </a:pPr>
            <a:r>
              <a:rPr lang="tr-TR" sz="2400" b="1" dirty="0" smtClean="0">
                <a:solidFill>
                  <a:srgbClr val="FF0000"/>
                </a:solidFill>
                <a:ea typeface="Calibri"/>
                <a:cs typeface="Times New Roman"/>
              </a:rPr>
              <a:t>GÜVENLİ İNTERNET KULLANIMI İÇİN 12 ALTIN KURAL</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7. Şifreleriniz güçlü olsun. Adınızı ve doğum tarihinizi, art arda gelen kelimeleri ve sayıları şifre olarak belirlemeyin. Anlamlı bir cümle kurun ve o cümlenin kelimelerinden seçtiğiniz en az 8 karakterden oluşan şifreler oluşturun.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8. Karşınızdaki kişiye gerçek hayatta yüzüne söylemeyeceğiniz ifadeleri internet ortamında da söylemeyin.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9. Gerçek hayatta olduğu gibi, internet ortamında da tanımadıklarınız kişilerle arkadaş olmayın.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10. İnternet ortamında tanımadıklarınıza cevap vermeyin, tekliflerini reddedin, size gönderdikleri mesajları açmadan silin.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11. İnternet ortamında sizi rahatsız edenleri, sizi taciz edenleri ailenize söyleyin.</a:t>
            </a:r>
          </a:p>
          <a:p>
            <a:pPr marL="0" indent="0" algn="just">
              <a:lnSpc>
                <a:spcPct val="115000"/>
              </a:lnSpc>
              <a:spcAft>
                <a:spcPts val="1000"/>
              </a:spcAft>
              <a:buFont typeface="Arial" charset="0"/>
              <a:buNone/>
              <a:defRPr/>
            </a:pPr>
            <a:r>
              <a:rPr lang="tr-TR" sz="2000" b="1" dirty="0" smtClean="0">
                <a:solidFill>
                  <a:schemeClr val="bg1"/>
                </a:solidFill>
                <a:ea typeface="Calibri"/>
                <a:cs typeface="Times New Roman"/>
              </a:rPr>
              <a:t>12. İnternetin zararlı içeriklerinden korunmak için tamamıyla ücretsiz olan ''Güvenli İnternet Hizmeti''</a:t>
            </a:r>
            <a:r>
              <a:rPr lang="tr-TR" sz="2000" b="1" dirty="0" err="1" smtClean="0">
                <a:solidFill>
                  <a:schemeClr val="bg1"/>
                </a:solidFill>
                <a:ea typeface="Calibri"/>
                <a:cs typeface="Times New Roman"/>
              </a:rPr>
              <a:t>nden</a:t>
            </a:r>
            <a:r>
              <a:rPr lang="tr-TR" sz="2000" b="1" dirty="0" smtClean="0">
                <a:solidFill>
                  <a:schemeClr val="bg1"/>
                </a:solidFill>
                <a:ea typeface="Calibri"/>
                <a:cs typeface="Times New Roman"/>
              </a:rPr>
              <a:t> ailenizi haberdar edin.</a:t>
            </a:r>
            <a:endParaRPr lang="tr-TR" b="1" dirty="0">
              <a:solidFill>
                <a:schemeClr val="bg1"/>
              </a:solidFill>
            </a:endParaRPr>
          </a:p>
        </p:txBody>
      </p:sp>
    </p:spTree>
    <p:extLst>
      <p:ext uri="{BB962C8B-B14F-4D97-AF65-F5344CB8AC3E}">
        <p14:creationId xmlns:p14="http://schemas.microsoft.com/office/powerpoint/2010/main" val="21274587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169" y="264216"/>
            <a:ext cx="441007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352927" y="2890118"/>
            <a:ext cx="11534274" cy="2126864"/>
          </a:xfrm>
          <a:prstGeom prst="rect">
            <a:avLst/>
          </a:prstGeom>
        </p:spPr>
        <p:txBody>
          <a:bodyPr wrap="square">
            <a:spAutoFit/>
          </a:bodyPr>
          <a:lstStyle/>
          <a:p>
            <a:pPr algn="just">
              <a:lnSpc>
                <a:spcPct val="150000"/>
              </a:lnSpc>
            </a:pPr>
            <a:r>
              <a:rPr lang="tr-TR" sz="2400" dirty="0"/>
              <a:t>Alışveriş yaptığınız site ya da mağaza hakkında bilgi sahibi olun. </a:t>
            </a:r>
            <a:r>
              <a:rPr lang="tr-TR" sz="2400" dirty="0" smtClean="0"/>
              <a:t> Alışveriş </a:t>
            </a:r>
            <a:r>
              <a:rPr lang="tr-TR" sz="2400" dirty="0"/>
              <a:t>yaptığınız sitenin ödeme bölümüne geldiğinizde adres </a:t>
            </a:r>
            <a:r>
              <a:rPr lang="tr-TR" sz="2400" dirty="0" smtClean="0"/>
              <a:t>çubuğunda </a:t>
            </a:r>
            <a:r>
              <a:rPr lang="tr-TR" sz="2400" b="1" dirty="0" smtClean="0">
                <a:solidFill>
                  <a:srgbClr val="00B050"/>
                </a:solidFill>
              </a:rPr>
              <a:t>https</a:t>
            </a:r>
            <a:r>
              <a:rPr lang="tr-TR" sz="2400" b="1" dirty="0">
                <a:solidFill>
                  <a:srgbClr val="00B050"/>
                </a:solidFill>
              </a:rPr>
              <a:t>:// </a:t>
            </a:r>
            <a:r>
              <a:rPr lang="tr-TR" sz="2400" dirty="0"/>
              <a:t>yazıp yazmadığına mutlaka dikkat edin. </a:t>
            </a:r>
            <a:r>
              <a:rPr lang="tr-TR" sz="2400" dirty="0" smtClean="0"/>
              <a:t>Eğer </a:t>
            </a:r>
            <a:r>
              <a:rPr lang="tr-TR" sz="2400" dirty="0"/>
              <a:t>sadece </a:t>
            </a:r>
            <a:r>
              <a:rPr lang="tr-TR" sz="2400" b="1" dirty="0">
                <a:solidFill>
                  <a:srgbClr val="FF0000"/>
                </a:solidFill>
              </a:rPr>
              <a:t>http:// </a:t>
            </a:r>
            <a:r>
              <a:rPr lang="tr-TR" sz="2400" dirty="0"/>
              <a:t>yazıyorsa o sayfada ödeme yapmak risklidir</a:t>
            </a:r>
            <a:r>
              <a:rPr lang="tr-TR" sz="2400" dirty="0" smtClean="0"/>
              <a:t>.</a:t>
            </a:r>
          </a:p>
          <a:p>
            <a:pPr algn="just">
              <a:lnSpc>
                <a:spcPct val="150000"/>
              </a:lnSpc>
            </a:pPr>
            <a:endParaRPr lang="tr-TR"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968" y="264216"/>
            <a:ext cx="4860032"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52928" y="4549676"/>
            <a:ext cx="11839072" cy="2308324"/>
          </a:xfrm>
          <a:prstGeom prst="rect">
            <a:avLst/>
          </a:prstGeom>
        </p:spPr>
        <p:txBody>
          <a:bodyPr wrap="square">
            <a:spAutoFit/>
          </a:bodyPr>
          <a:lstStyle/>
          <a:p>
            <a:pPr>
              <a:lnSpc>
                <a:spcPct val="150000"/>
              </a:lnSpc>
            </a:pPr>
            <a:r>
              <a:rPr lang="tr-TR" sz="2400" dirty="0" smtClean="0"/>
              <a:t>Alışveriş yapacağınız internet sitesi (SSL) sertifikasına sahip olup olmadığına dikkat edin.</a:t>
            </a:r>
          </a:p>
          <a:p>
            <a:pPr>
              <a:lnSpc>
                <a:spcPct val="150000"/>
              </a:lnSpc>
            </a:pPr>
            <a:r>
              <a:rPr lang="tr-TR" sz="2400" dirty="0" smtClean="0">
                <a:solidFill>
                  <a:srgbClr val="FF0000"/>
                </a:solidFill>
              </a:rPr>
              <a:t>SSL nedir ?</a:t>
            </a:r>
          </a:p>
          <a:p>
            <a:pPr>
              <a:lnSpc>
                <a:spcPct val="150000"/>
              </a:lnSpc>
            </a:pPr>
            <a:r>
              <a:rPr lang="tr-TR" sz="2400" dirty="0" smtClean="0"/>
              <a:t>“</a:t>
            </a:r>
            <a:r>
              <a:rPr lang="tr-TR" sz="2400" dirty="0" err="1" smtClean="0"/>
              <a:t>Secure</a:t>
            </a:r>
            <a:r>
              <a:rPr lang="tr-TR" sz="2400" dirty="0" smtClean="0"/>
              <a:t> Sockets </a:t>
            </a:r>
            <a:r>
              <a:rPr lang="tr-TR" sz="2400" dirty="0" err="1" smtClean="0"/>
              <a:t>Layer</a:t>
            </a:r>
            <a:r>
              <a:rPr lang="tr-TR" sz="2400" dirty="0" smtClean="0"/>
              <a:t>” kısaltması olarak adlandırılan SSL ,Sunucu ile istemci arasındaki iletişimin şifrelenmiş şekilde yapılabilmesine imkan veren standartlaşmış bir teknolojidir.</a:t>
            </a:r>
            <a:endParaRPr lang="tr-TR" sz="2400"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4216"/>
            <a:ext cx="28715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1537" y="1497299"/>
            <a:ext cx="9715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517" y="1478447"/>
            <a:ext cx="990402" cy="99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6404" y="1478447"/>
            <a:ext cx="924694" cy="92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7399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0"/>
            <a:ext cx="12192000" cy="7042484"/>
          </a:xfrm>
          <a:prstGeom prst="rect">
            <a:avLst/>
          </a:prstGeom>
          <a:noFill/>
          <a:ln w="9525">
            <a:noFill/>
            <a:miter lim="800000"/>
            <a:headEnd/>
            <a:tailEnd/>
          </a:ln>
        </p:spPr>
      </p:pic>
    </p:spTree>
    <p:extLst>
      <p:ext uri="{BB962C8B-B14F-4D97-AF65-F5344CB8AC3E}">
        <p14:creationId xmlns:p14="http://schemas.microsoft.com/office/powerpoint/2010/main" val="1161056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2958" t="19892" r="17922" b="14348"/>
          <a:stretch/>
        </p:blipFill>
        <p:spPr>
          <a:xfrm>
            <a:off x="0" y="0"/>
            <a:ext cx="12192000" cy="6892272"/>
          </a:xfrm>
          <a:prstGeom prst="rect">
            <a:avLst/>
          </a:prstGeom>
        </p:spPr>
      </p:pic>
      <p:sp>
        <p:nvSpPr>
          <p:cNvPr id="3" name="Text Box 8"/>
          <p:cNvSpPr txBox="1">
            <a:spLocks noChangeArrowheads="1"/>
          </p:cNvSpPr>
          <p:nvPr/>
        </p:nvSpPr>
        <p:spPr bwMode="auto">
          <a:xfrm>
            <a:off x="4559300" y="817844"/>
            <a:ext cx="7632700" cy="5256584"/>
          </a:xfrm>
          <a:prstGeom prst="rect">
            <a:avLst/>
          </a:prstGeom>
          <a:noFill/>
          <a:ln w="9525">
            <a:noFill/>
            <a:miter lim="800000"/>
            <a:headEnd/>
            <a:tailEnd/>
          </a:ln>
        </p:spPr>
        <p:txBody>
          <a:bodyPr lIns="180000" tIns="180000" rIns="180000" bIns="180000"/>
          <a:lstStyle/>
          <a:p>
            <a:pPr algn="ctr"/>
            <a:r>
              <a:rPr lang="tr-TR" sz="8000" b="1" dirty="0" smtClean="0">
                <a:solidFill>
                  <a:srgbClr val="FFC000"/>
                </a:solidFill>
              </a:rPr>
              <a:t>EVİMİZDEKİ </a:t>
            </a:r>
          </a:p>
          <a:p>
            <a:pPr algn="ctr"/>
            <a:r>
              <a:rPr lang="tr-TR" sz="8000" b="1" dirty="0" smtClean="0">
                <a:solidFill>
                  <a:srgbClr val="C00000"/>
                </a:solidFill>
              </a:rPr>
              <a:t>YABANCI</a:t>
            </a:r>
          </a:p>
          <a:p>
            <a:pPr algn="ctr"/>
            <a:r>
              <a:rPr lang="tr-TR" sz="8000" b="1" dirty="0" smtClean="0">
                <a:solidFill>
                  <a:srgbClr val="7030A0"/>
                </a:solidFill>
              </a:rPr>
              <a:t>=</a:t>
            </a:r>
          </a:p>
          <a:p>
            <a:pPr algn="ctr"/>
            <a:r>
              <a:rPr lang="tr-TR" sz="8000" b="1" dirty="0" smtClean="0">
                <a:solidFill>
                  <a:srgbClr val="FFC000"/>
                </a:solidFill>
              </a:rPr>
              <a:t> </a:t>
            </a:r>
            <a:r>
              <a:rPr lang="tr-TR" sz="8000" b="1" u="sng" dirty="0" smtClean="0">
                <a:solidFill>
                  <a:srgbClr val="00B0F0"/>
                </a:solidFill>
              </a:rPr>
              <a:t>İNTERNET</a:t>
            </a:r>
            <a:endParaRPr lang="fr-FR" sz="8000" b="1" u="sng" dirty="0">
              <a:solidFill>
                <a:srgbClr val="00B0F0"/>
              </a:solidFill>
              <a:latin typeface="Verdana" pitchFamily="34" charset="0"/>
            </a:endParaRPr>
          </a:p>
        </p:txBody>
      </p:sp>
    </p:spTree>
    <p:extLst>
      <p:ext uri="{BB962C8B-B14F-4D97-AF65-F5344CB8AC3E}">
        <p14:creationId xmlns:p14="http://schemas.microsoft.com/office/powerpoint/2010/main" val="14529939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1" y="186298"/>
            <a:ext cx="12304294" cy="584775"/>
          </a:xfrm>
          <a:prstGeom prst="rect">
            <a:avLst/>
          </a:prstGeom>
          <a:noFill/>
        </p:spPr>
        <p:txBody>
          <a:bodyPr wrap="square" rtlCol="0">
            <a:spAutoFit/>
          </a:bodyPr>
          <a:lstStyle/>
          <a:p>
            <a:pPr algn="ctr"/>
            <a:r>
              <a:rPr lang="tr-TR" sz="3200" b="1" dirty="0" smtClean="0"/>
              <a:t>Ş İ F R E L E R</a:t>
            </a:r>
            <a:endParaRPr lang="en-US" sz="3200" b="1"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881" y="732552"/>
            <a:ext cx="7205241" cy="1121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Metin kutusu 5"/>
          <p:cNvSpPr txBox="1"/>
          <p:nvPr/>
        </p:nvSpPr>
        <p:spPr>
          <a:xfrm>
            <a:off x="3681641" y="1062303"/>
            <a:ext cx="6462464" cy="461665"/>
          </a:xfrm>
          <a:prstGeom prst="rect">
            <a:avLst/>
          </a:prstGeom>
          <a:noFill/>
        </p:spPr>
        <p:txBody>
          <a:bodyPr wrap="square" rtlCol="0">
            <a:spAutoFit/>
          </a:bodyPr>
          <a:lstStyle/>
          <a:p>
            <a:r>
              <a:rPr lang="tr-TR" sz="2400" b="1" dirty="0" smtClean="0"/>
              <a:t>ŞİFRE                           BELİRLEME</a:t>
            </a:r>
            <a:endParaRPr lang="tr-TR" sz="2400" b="1" dirty="0"/>
          </a:p>
        </p:txBody>
      </p:sp>
      <p:sp>
        <p:nvSpPr>
          <p:cNvPr id="7" name="Dikdörtgen 6"/>
          <p:cNvSpPr/>
          <p:nvPr/>
        </p:nvSpPr>
        <p:spPr>
          <a:xfrm>
            <a:off x="333129" y="1825801"/>
            <a:ext cx="11638038" cy="2251065"/>
          </a:xfrm>
          <a:prstGeom prst="rect">
            <a:avLst/>
          </a:prstGeom>
        </p:spPr>
        <p:txBody>
          <a:bodyPr wrap="square">
            <a:spAutoFit/>
          </a:bodyPr>
          <a:lstStyle/>
          <a:p>
            <a:pPr algn="just">
              <a:lnSpc>
                <a:spcPct val="150000"/>
              </a:lnSpc>
            </a:pPr>
            <a:r>
              <a:rPr lang="tr-TR" sz="2400" b="1" dirty="0"/>
              <a:t>Bilgisayarınızda, mail hesabınızda ya da herhangi bir siteye üyelik başvurusunda, tahmin edilmesi zor şifreler kullanın. Çevrimiçi hesaplarınızın, bilgisayarınızın ve diğer aygıtların şifresinin en az sekiz karakterden oluşmasına dikkat edin ve içinde büyük/küçük harf, sayı ve simge kullanın. Her yerde aynı şifreyi kullanmayın.</a:t>
            </a:r>
          </a:p>
        </p:txBody>
      </p:sp>
      <p:sp>
        <p:nvSpPr>
          <p:cNvPr id="8" name="Metin kutusu 7"/>
          <p:cNvSpPr txBox="1"/>
          <p:nvPr/>
        </p:nvSpPr>
        <p:spPr>
          <a:xfrm>
            <a:off x="2149570" y="4098466"/>
            <a:ext cx="2911276" cy="369332"/>
          </a:xfrm>
          <a:prstGeom prst="rect">
            <a:avLst/>
          </a:prstGeom>
          <a:noFill/>
        </p:spPr>
        <p:txBody>
          <a:bodyPr wrap="square" rtlCol="0">
            <a:spAutoFit/>
          </a:bodyPr>
          <a:lstStyle/>
          <a:p>
            <a:r>
              <a:rPr lang="tr-TR" b="1" spc="300" dirty="0" smtClean="0">
                <a:solidFill>
                  <a:srgbClr val="FF0000"/>
                </a:solidFill>
                <a:effectLst>
                  <a:outerShdw blurRad="38100" dist="38100" dir="2700000" algn="tl">
                    <a:srgbClr val="000000">
                      <a:alpha val="43137"/>
                    </a:srgbClr>
                  </a:outerShdw>
                </a:effectLst>
              </a:rPr>
              <a:t>KOLAY ŞİFRELER</a:t>
            </a:r>
            <a:endParaRPr lang="tr-TR" b="1" spc="300" dirty="0">
              <a:solidFill>
                <a:srgbClr val="FF0000"/>
              </a:solidFill>
              <a:effectLst>
                <a:outerShdw blurRad="38100" dist="38100" dir="2700000" algn="tl">
                  <a:srgbClr val="000000">
                    <a:alpha val="43137"/>
                  </a:srgbClr>
                </a:outerShdw>
              </a:effectLst>
            </a:endParaRPr>
          </a:p>
        </p:txBody>
      </p:sp>
      <p:sp>
        <p:nvSpPr>
          <p:cNvPr id="9" name="Metin kutusu 8"/>
          <p:cNvSpPr txBox="1"/>
          <p:nvPr/>
        </p:nvSpPr>
        <p:spPr>
          <a:xfrm>
            <a:off x="6712351" y="4104312"/>
            <a:ext cx="3240360" cy="369332"/>
          </a:xfrm>
          <a:prstGeom prst="rect">
            <a:avLst/>
          </a:prstGeom>
          <a:noFill/>
        </p:spPr>
        <p:txBody>
          <a:bodyPr wrap="square" rtlCol="0">
            <a:spAutoFit/>
          </a:bodyPr>
          <a:lstStyle/>
          <a:p>
            <a:r>
              <a:rPr lang="tr-TR" b="1" spc="300" dirty="0" smtClean="0">
                <a:solidFill>
                  <a:srgbClr val="FF0000"/>
                </a:solidFill>
                <a:effectLst>
                  <a:outerShdw blurRad="38100" dist="38100" dir="2700000" algn="tl">
                    <a:srgbClr val="000000">
                      <a:alpha val="43137"/>
                    </a:srgbClr>
                  </a:outerShdw>
                </a:effectLst>
              </a:rPr>
              <a:t>GÜÇLÜ ŞİFRELER</a:t>
            </a:r>
            <a:endParaRPr lang="tr-TR" b="1" spc="300" dirty="0">
              <a:solidFill>
                <a:srgbClr val="FF0000"/>
              </a:solidFill>
              <a:effectLst>
                <a:outerShdw blurRad="38100" dist="38100" dir="2700000" algn="tl">
                  <a:srgbClr val="000000">
                    <a:alpha val="43137"/>
                  </a:srgbClr>
                </a:outerShdw>
              </a:effectLst>
            </a:endParaRPr>
          </a:p>
        </p:txBody>
      </p:sp>
      <p:sp>
        <p:nvSpPr>
          <p:cNvPr id="10" name="Dikdörtgen 9"/>
          <p:cNvSpPr/>
          <p:nvPr/>
        </p:nvSpPr>
        <p:spPr>
          <a:xfrm>
            <a:off x="1970871" y="4448068"/>
            <a:ext cx="4572000" cy="2554545"/>
          </a:xfrm>
          <a:prstGeom prst="rect">
            <a:avLst/>
          </a:prstGeom>
        </p:spPr>
        <p:txBody>
          <a:bodyPr>
            <a:spAutoFit/>
          </a:bodyPr>
          <a:lstStyle/>
          <a:p>
            <a:r>
              <a:rPr lang="tr-TR" dirty="0" smtClean="0"/>
              <a:t> </a:t>
            </a:r>
            <a:r>
              <a:rPr lang="pt-BR" dirty="0" smtClean="0"/>
              <a:t> </a:t>
            </a:r>
            <a:r>
              <a:rPr lang="tr-TR" dirty="0" smtClean="0"/>
              <a:t> </a:t>
            </a:r>
            <a:r>
              <a:rPr lang="pt-BR" sz="2000" b="1" spc="300" dirty="0" smtClean="0"/>
              <a:t>ali1994</a:t>
            </a:r>
            <a:endParaRPr lang="pt-BR" sz="2000" b="1" spc="300" dirty="0"/>
          </a:p>
          <a:p>
            <a:r>
              <a:rPr lang="pt-BR" sz="2000" b="1" spc="300" dirty="0"/>
              <a:t> </a:t>
            </a:r>
            <a:r>
              <a:rPr lang="pt-BR" sz="2000" b="1" spc="300" dirty="0" smtClean="0"/>
              <a:t> </a:t>
            </a:r>
            <a:r>
              <a:rPr lang="pt-BR" sz="2000" b="1" spc="300" dirty="0"/>
              <a:t>1994ali</a:t>
            </a:r>
          </a:p>
          <a:p>
            <a:r>
              <a:rPr lang="pt-BR" sz="2000" b="1" spc="300" dirty="0"/>
              <a:t> </a:t>
            </a:r>
            <a:r>
              <a:rPr lang="pt-BR" sz="2000" b="1" spc="300" dirty="0" smtClean="0"/>
              <a:t> </a:t>
            </a:r>
            <a:r>
              <a:rPr lang="pt-BR" sz="2000" b="1" spc="300" dirty="0"/>
              <a:t>ali_1994</a:t>
            </a:r>
          </a:p>
          <a:p>
            <a:r>
              <a:rPr lang="pt-BR" sz="2000" b="1" spc="300" dirty="0"/>
              <a:t> </a:t>
            </a:r>
            <a:r>
              <a:rPr lang="pt-BR" sz="2000" b="1" spc="300" dirty="0" smtClean="0"/>
              <a:t> </a:t>
            </a:r>
            <a:r>
              <a:rPr lang="pt-BR" sz="2000" b="1" spc="300" dirty="0"/>
              <a:t>fb_ali</a:t>
            </a:r>
          </a:p>
          <a:p>
            <a:r>
              <a:rPr lang="pt-BR" sz="2000" b="1" spc="300" dirty="0"/>
              <a:t> </a:t>
            </a:r>
            <a:r>
              <a:rPr lang="pt-BR" sz="2000" b="1" spc="300" dirty="0" smtClean="0"/>
              <a:t> </a:t>
            </a:r>
            <a:r>
              <a:rPr lang="pt-BR" sz="2000" b="1" spc="300" dirty="0"/>
              <a:t>alidemir</a:t>
            </a:r>
          </a:p>
          <a:p>
            <a:r>
              <a:rPr lang="pt-BR" sz="2000" b="1" spc="300" dirty="0"/>
              <a:t> </a:t>
            </a:r>
            <a:r>
              <a:rPr lang="pt-BR" sz="2000" b="1" spc="300" dirty="0" smtClean="0"/>
              <a:t> </a:t>
            </a:r>
            <a:r>
              <a:rPr lang="pt-BR" sz="2000" b="1" spc="300" dirty="0"/>
              <a:t>ali-demir</a:t>
            </a:r>
          </a:p>
          <a:p>
            <a:r>
              <a:rPr lang="pt-BR" sz="2000" b="1" spc="300" dirty="0"/>
              <a:t> </a:t>
            </a:r>
            <a:r>
              <a:rPr lang="pt-BR" sz="2000" b="1" spc="300" dirty="0" smtClean="0"/>
              <a:t> </a:t>
            </a:r>
            <a:r>
              <a:rPr lang="pt-BR" sz="2000" b="1" spc="300" dirty="0"/>
              <a:t>alidemir.fenerbahce</a:t>
            </a:r>
          </a:p>
          <a:p>
            <a:r>
              <a:rPr lang="pt-BR" sz="2000" b="1" spc="300" dirty="0"/>
              <a:t> </a:t>
            </a:r>
            <a:r>
              <a:rPr lang="pt-BR" sz="2000" b="1" spc="300" dirty="0" smtClean="0"/>
              <a:t> </a:t>
            </a:r>
            <a:endParaRPr lang="tr-TR" sz="2000" b="1" spc="300" dirty="0"/>
          </a:p>
        </p:txBody>
      </p:sp>
      <p:sp>
        <p:nvSpPr>
          <p:cNvPr id="11" name="Dikdörtgen 10"/>
          <p:cNvSpPr/>
          <p:nvPr/>
        </p:nvSpPr>
        <p:spPr>
          <a:xfrm>
            <a:off x="6542871" y="4403929"/>
            <a:ext cx="4572000" cy="2523768"/>
          </a:xfrm>
          <a:prstGeom prst="rect">
            <a:avLst/>
          </a:prstGeom>
        </p:spPr>
        <p:txBody>
          <a:bodyPr>
            <a:spAutoFit/>
          </a:bodyPr>
          <a:lstStyle/>
          <a:p>
            <a:r>
              <a:rPr lang="tr-TR" dirty="0" smtClean="0"/>
              <a:t> </a:t>
            </a:r>
            <a:r>
              <a:rPr lang="pt-BR" dirty="0" smtClean="0"/>
              <a:t> </a:t>
            </a:r>
            <a:r>
              <a:rPr lang="tr-TR" dirty="0" smtClean="0"/>
              <a:t> </a:t>
            </a:r>
            <a:r>
              <a:rPr lang="tr-TR" sz="2000" b="1" spc="300" dirty="0" smtClean="0"/>
              <a:t>Hyu07=12</a:t>
            </a:r>
            <a:endParaRPr lang="pt-BR" sz="2000" b="1" spc="300" dirty="0"/>
          </a:p>
          <a:p>
            <a:r>
              <a:rPr lang="pt-BR" sz="2000" b="1" spc="300" dirty="0"/>
              <a:t> </a:t>
            </a:r>
            <a:r>
              <a:rPr lang="pt-BR" sz="2000" b="1" spc="300" dirty="0" smtClean="0"/>
              <a:t> </a:t>
            </a:r>
            <a:r>
              <a:rPr lang="tr-TR" sz="2000" b="1" spc="300" dirty="0" smtClean="0"/>
              <a:t>17?Krt542</a:t>
            </a:r>
            <a:endParaRPr lang="pt-BR" sz="2000" b="1" spc="300" dirty="0"/>
          </a:p>
          <a:p>
            <a:r>
              <a:rPr lang="pt-BR" sz="2000" b="1" spc="300" dirty="0"/>
              <a:t> </a:t>
            </a:r>
            <a:r>
              <a:rPr lang="pt-BR" sz="2000" b="1" spc="300" dirty="0" smtClean="0"/>
              <a:t> </a:t>
            </a:r>
            <a:r>
              <a:rPr lang="tr-TR" sz="2000" b="1" spc="300" dirty="0" smtClean="0"/>
              <a:t>S/s21-Klm</a:t>
            </a:r>
            <a:endParaRPr lang="pt-BR" sz="2000" b="1" spc="300" dirty="0"/>
          </a:p>
          <a:p>
            <a:r>
              <a:rPr lang="pt-BR" sz="2000" b="1" spc="300" dirty="0"/>
              <a:t> </a:t>
            </a:r>
            <a:r>
              <a:rPr lang="pt-BR" sz="2000" b="1" spc="300" dirty="0" smtClean="0"/>
              <a:t> </a:t>
            </a:r>
            <a:r>
              <a:rPr lang="tr-TR" sz="2000" b="1" spc="300" dirty="0" smtClean="0"/>
              <a:t>Zan(02)Krm1</a:t>
            </a:r>
            <a:endParaRPr lang="pt-BR" sz="2000" b="1" spc="300" dirty="0"/>
          </a:p>
          <a:p>
            <a:r>
              <a:rPr lang="pt-BR" sz="2000" b="1" spc="300" dirty="0"/>
              <a:t> </a:t>
            </a:r>
            <a:r>
              <a:rPr lang="pt-BR" sz="2000" b="1" spc="300" dirty="0" smtClean="0"/>
              <a:t> </a:t>
            </a:r>
            <a:r>
              <a:rPr lang="tr-TR" sz="2000" b="1" spc="300" dirty="0" smtClean="0"/>
              <a:t>N/0=</a:t>
            </a:r>
            <a:r>
              <a:rPr lang="tr-TR" sz="2000" b="1" spc="300" dirty="0" err="1" smtClean="0"/>
              <a:t>kyk</a:t>
            </a:r>
            <a:r>
              <a:rPr lang="tr-TR" sz="2000" b="1" spc="300" dirty="0" smtClean="0"/>
              <a:t>=12*</a:t>
            </a:r>
            <a:endParaRPr lang="pt-BR" sz="2000" b="1" spc="300" dirty="0"/>
          </a:p>
          <a:p>
            <a:r>
              <a:rPr lang="pt-BR" sz="2000" b="1" spc="300" dirty="0"/>
              <a:t> </a:t>
            </a:r>
            <a:r>
              <a:rPr lang="pt-BR" sz="2000" b="1" spc="300" dirty="0" smtClean="0"/>
              <a:t> </a:t>
            </a:r>
            <a:r>
              <a:rPr lang="tr-TR" sz="2000" b="1" spc="300" dirty="0" smtClean="0"/>
              <a:t>Hsn18-98/55*21</a:t>
            </a:r>
            <a:endParaRPr lang="pt-BR" sz="2000" b="1" spc="300" dirty="0"/>
          </a:p>
          <a:p>
            <a:r>
              <a:rPr lang="pt-BR" sz="2000" b="1" spc="300" dirty="0"/>
              <a:t> </a:t>
            </a:r>
            <a:r>
              <a:rPr lang="pt-BR" sz="2000" b="1" spc="300" dirty="0" smtClean="0"/>
              <a:t> </a:t>
            </a:r>
            <a:r>
              <a:rPr lang="tr-TR" sz="2000" b="1" spc="300" dirty="0" err="1" smtClean="0"/>
              <a:t>FbAZr</a:t>
            </a:r>
            <a:r>
              <a:rPr lang="tr-TR" sz="2000" b="1" spc="300" dirty="0" smtClean="0"/>
              <a:t>=52_Ylz01</a:t>
            </a:r>
            <a:endParaRPr lang="pt-BR" sz="2000" b="1" spc="300" dirty="0"/>
          </a:p>
          <a:p>
            <a:r>
              <a:rPr lang="pt-BR" dirty="0"/>
              <a:t> </a:t>
            </a:r>
            <a:r>
              <a:rPr lang="pt-BR" dirty="0" smtClean="0"/>
              <a:t> </a:t>
            </a:r>
            <a:endParaRPr lang="tr-TR" dirty="0"/>
          </a:p>
        </p:txBody>
      </p:sp>
    </p:spTree>
    <p:extLst>
      <p:ext uri="{BB962C8B-B14F-4D97-AF65-F5344CB8AC3E}">
        <p14:creationId xmlns:p14="http://schemas.microsoft.com/office/powerpoint/2010/main" val="22552704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sp>
        <p:nvSpPr>
          <p:cNvPr id="2" name="1 Başlık"/>
          <p:cNvSpPr txBox="1">
            <a:spLocks/>
          </p:cNvSpPr>
          <p:nvPr/>
        </p:nvSpPr>
        <p:spPr>
          <a:xfrm>
            <a:off x="628650" y="513180"/>
            <a:ext cx="7886700" cy="1177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smtClean="0">
                <a:solidFill>
                  <a:schemeClr val="bg1"/>
                </a:solidFill>
                <a:effectLst>
                  <a:outerShdw blurRad="38100" dist="38100" dir="2700000" algn="tl">
                    <a:srgbClr val="000000">
                      <a:alpha val="43137"/>
                    </a:srgbClr>
                  </a:outerShdw>
                </a:effectLst>
                <a:latin typeface="+mn-lt"/>
              </a:rPr>
              <a:t>Bilişim Suçlarının Cezası</a:t>
            </a:r>
            <a:endParaRPr lang="tr-TR" sz="5400" dirty="0">
              <a:solidFill>
                <a:schemeClr val="bg1"/>
              </a:solidFill>
              <a:effectLst>
                <a:outerShdw blurRad="38100" dist="38100" dir="2700000" algn="tl">
                  <a:srgbClr val="000000">
                    <a:alpha val="43137"/>
                  </a:srgbClr>
                </a:outerShdw>
              </a:effectLst>
              <a:latin typeface="+mn-lt"/>
            </a:endParaRPr>
          </a:p>
        </p:txBody>
      </p:sp>
      <p:sp>
        <p:nvSpPr>
          <p:cNvPr id="3" name="2 İçerik Yer Tutucusu"/>
          <p:cNvSpPr txBox="1">
            <a:spLocks/>
          </p:cNvSpPr>
          <p:nvPr/>
        </p:nvSpPr>
        <p:spPr>
          <a:xfrm>
            <a:off x="628650" y="1352383"/>
            <a:ext cx="11085095" cy="55056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tr-TR" b="1" dirty="0" smtClean="0">
                <a:solidFill>
                  <a:srgbClr val="FF0000"/>
                </a:solidFill>
                <a:effectLst>
                  <a:outerShdw blurRad="38100" dist="38100" dir="2700000" algn="tl">
                    <a:srgbClr val="000000">
                      <a:alpha val="43137"/>
                    </a:srgbClr>
                  </a:outerShdw>
                </a:effectLst>
              </a:rPr>
              <a:t>TCK Madde 135:</a:t>
            </a:r>
          </a:p>
          <a:p>
            <a:pPr marL="0" indent="0">
              <a:lnSpc>
                <a:spcPct val="150000"/>
              </a:lnSpc>
              <a:buNone/>
            </a:pPr>
            <a:r>
              <a:rPr lang="tr-TR" b="1" dirty="0" smtClean="0">
                <a:solidFill>
                  <a:schemeClr val="bg1"/>
                </a:solidFill>
                <a:effectLst>
                  <a:outerShdw blurRad="38100" dist="38100" dir="2700000" algn="tl">
                    <a:srgbClr val="000000">
                      <a:alpha val="43137"/>
                    </a:srgbClr>
                  </a:outerShdw>
                </a:effectLst>
              </a:rPr>
              <a:t>Hukuka aykırı olarak kişisel verileri kaydeden kimseye </a:t>
            </a:r>
            <a:r>
              <a:rPr lang="tr-TR" b="1" u="sng" dirty="0" smtClean="0">
                <a:solidFill>
                  <a:schemeClr val="bg1"/>
                </a:solidFill>
                <a:effectLst>
                  <a:outerShdw blurRad="38100" dist="38100" dir="2700000" algn="tl">
                    <a:srgbClr val="000000">
                      <a:alpha val="43137"/>
                    </a:srgbClr>
                  </a:outerShdw>
                </a:effectLst>
              </a:rPr>
              <a:t>altı aydan üç yıla </a:t>
            </a:r>
            <a:r>
              <a:rPr lang="tr-TR" b="1" dirty="0" smtClean="0">
                <a:solidFill>
                  <a:schemeClr val="bg1"/>
                </a:solidFill>
                <a:effectLst>
                  <a:outerShdw blurRad="38100" dist="38100" dir="2700000" algn="tl">
                    <a:srgbClr val="000000">
                      <a:alpha val="43137"/>
                    </a:srgbClr>
                  </a:outerShdw>
                </a:effectLst>
              </a:rPr>
              <a:t>kadar hapis cezası verilir.</a:t>
            </a:r>
            <a:endParaRPr lang="tr-TR" b="1" dirty="0">
              <a:solidFill>
                <a:schemeClr val="bg1"/>
              </a:solidFill>
              <a:effectLst>
                <a:outerShdw blurRad="38100" dist="38100" dir="2700000" algn="tl">
                  <a:srgbClr val="000000">
                    <a:alpha val="43137"/>
                  </a:srgbClr>
                </a:outerShdw>
              </a:effectLst>
            </a:endParaRPr>
          </a:p>
          <a:p>
            <a:pPr>
              <a:lnSpc>
                <a:spcPct val="150000"/>
              </a:lnSpc>
            </a:pPr>
            <a:r>
              <a:rPr lang="tr-TR" b="1" dirty="0" smtClean="0">
                <a:solidFill>
                  <a:srgbClr val="FF0000"/>
                </a:solidFill>
              </a:rPr>
              <a:t>TCK Madde 136:</a:t>
            </a:r>
          </a:p>
          <a:p>
            <a:pPr marL="0" indent="0">
              <a:lnSpc>
                <a:spcPct val="150000"/>
              </a:lnSpc>
              <a:buNone/>
            </a:pPr>
            <a:r>
              <a:rPr lang="tr-TR" b="1" dirty="0" smtClean="0">
                <a:solidFill>
                  <a:schemeClr val="bg1"/>
                </a:solidFill>
                <a:effectLst>
                  <a:outerShdw blurRad="38100" dist="38100" dir="2700000" algn="tl">
                    <a:srgbClr val="000000">
                      <a:alpha val="43137"/>
                    </a:srgbClr>
                  </a:outerShdw>
                </a:effectLst>
              </a:rPr>
              <a:t>Kişisel verileri hukuka aykırı olarak bir başkasına veren, yayan veya ele geçiren kişi </a:t>
            </a:r>
            <a:r>
              <a:rPr lang="tr-TR" b="1" u="sng" dirty="0" smtClean="0">
                <a:solidFill>
                  <a:schemeClr val="bg1"/>
                </a:solidFill>
                <a:effectLst>
                  <a:outerShdw blurRad="38100" dist="38100" dir="2700000" algn="tl">
                    <a:srgbClr val="000000">
                      <a:alpha val="43137"/>
                    </a:srgbClr>
                  </a:outerShdw>
                </a:effectLst>
              </a:rPr>
              <a:t>1 yıldan 4 yıla </a:t>
            </a:r>
            <a:r>
              <a:rPr lang="tr-TR" b="1" dirty="0" smtClean="0">
                <a:solidFill>
                  <a:schemeClr val="bg1"/>
                </a:solidFill>
                <a:effectLst>
                  <a:outerShdw blurRad="38100" dist="38100" dir="2700000" algn="tl">
                    <a:srgbClr val="000000">
                      <a:alpha val="43137"/>
                    </a:srgbClr>
                  </a:outerShdw>
                </a:effectLst>
              </a:rPr>
              <a:t>kadar hapis cezasıyla cezalandırılır.</a:t>
            </a:r>
          </a:p>
        </p:txBody>
      </p:sp>
    </p:spTree>
    <p:extLst>
      <p:ext uri="{BB962C8B-B14F-4D97-AF65-F5344CB8AC3E}">
        <p14:creationId xmlns:p14="http://schemas.microsoft.com/office/powerpoint/2010/main" val="204947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duotone>
              <a:prstClr val="black"/>
              <a:srgbClr val="E1772E">
                <a:tint val="45000"/>
                <a:satMod val="400000"/>
              </a:srgbClr>
            </a:duotone>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sp>
        <p:nvSpPr>
          <p:cNvPr id="2" name="1 Başlık"/>
          <p:cNvSpPr txBox="1">
            <a:spLocks/>
          </p:cNvSpPr>
          <p:nvPr/>
        </p:nvSpPr>
        <p:spPr>
          <a:xfrm>
            <a:off x="452187" y="160254"/>
            <a:ext cx="11627518" cy="117750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tr-TR" sz="2400" b="1" dirty="0" smtClean="0">
                <a:solidFill>
                  <a:srgbClr val="FF0000"/>
                </a:solidFill>
                <a:effectLst>
                  <a:outerShdw blurRad="38100" dist="38100" dir="2700000" algn="tl">
                    <a:srgbClr val="000000">
                      <a:alpha val="43137"/>
                    </a:srgbClr>
                  </a:outerShdw>
                </a:effectLst>
                <a:latin typeface="+mn-lt"/>
              </a:rPr>
              <a:t>Siber Mağduriyet Durumunda Yapılması Gerekenler:</a:t>
            </a:r>
            <a:endParaRPr lang="tr-TR" sz="2400" b="1" dirty="0">
              <a:solidFill>
                <a:srgbClr val="FF0000"/>
              </a:solidFill>
              <a:effectLst>
                <a:outerShdw blurRad="38100" dist="38100" dir="2700000" algn="tl">
                  <a:srgbClr val="000000">
                    <a:alpha val="43137"/>
                  </a:srgbClr>
                </a:outerShdw>
              </a:effectLst>
              <a:latin typeface="+mn-lt"/>
            </a:endParaRPr>
          </a:p>
        </p:txBody>
      </p:sp>
      <p:sp>
        <p:nvSpPr>
          <p:cNvPr id="3" name="2 İçerik Yer Tutucusu"/>
          <p:cNvSpPr txBox="1">
            <a:spLocks/>
          </p:cNvSpPr>
          <p:nvPr/>
        </p:nvSpPr>
        <p:spPr>
          <a:xfrm>
            <a:off x="452186" y="749008"/>
            <a:ext cx="11418971" cy="61089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pPr>
            <a:r>
              <a:rPr lang="tr-TR" sz="2400" dirty="0" smtClean="0">
                <a:solidFill>
                  <a:schemeClr val="bg1"/>
                </a:solidFill>
                <a:effectLst>
                  <a:outerShdw blurRad="38100" dist="38100" dir="2700000" algn="tl">
                    <a:srgbClr val="000000">
                      <a:alpha val="43137"/>
                    </a:srgbClr>
                  </a:outerShdw>
                </a:effectLst>
              </a:rPr>
              <a:t>İlk yapması gereken Cumhuriyet Savcılığı´na durumu bildirmektir.</a:t>
            </a:r>
          </a:p>
          <a:p>
            <a:pPr algn="just">
              <a:lnSpc>
                <a:spcPct val="170000"/>
              </a:lnSpc>
            </a:pPr>
            <a:r>
              <a:rPr lang="tr-TR" sz="2400" dirty="0" smtClean="0">
                <a:solidFill>
                  <a:schemeClr val="bg1"/>
                </a:solidFill>
                <a:effectLst>
                  <a:outerShdw blurRad="38100" dist="38100" dir="2700000" algn="tl">
                    <a:srgbClr val="000000">
                      <a:alpha val="43137"/>
                    </a:srgbClr>
                  </a:outerShdw>
                </a:effectLst>
              </a:rPr>
              <a:t>155 Polis İmdat hattına ihbarda bulunulabilir veya 155@iem.gov.tr adlı e-mail adresine mesaj gönderilebilir.</a:t>
            </a:r>
          </a:p>
          <a:p>
            <a:pPr algn="just">
              <a:lnSpc>
                <a:spcPct val="170000"/>
              </a:lnSpc>
            </a:pPr>
            <a:r>
              <a:rPr lang="tr-TR" sz="2400" dirty="0" smtClean="0">
                <a:solidFill>
                  <a:schemeClr val="bg1"/>
                </a:solidFill>
                <a:effectLst>
                  <a:outerShdw blurRad="38100" dist="38100" dir="2700000" algn="tl">
                    <a:srgbClr val="000000">
                      <a:alpha val="43137"/>
                    </a:srgbClr>
                  </a:outerShdw>
                </a:effectLst>
              </a:rPr>
              <a:t>Her il veya bölgedeki Bilişim Suçları ve Sistemleri Şube Müdürlüğü´nün telefonunu aranarak şikayet edilebilir.</a:t>
            </a:r>
          </a:p>
          <a:p>
            <a:pPr algn="just">
              <a:lnSpc>
                <a:spcPct val="170000"/>
              </a:lnSpc>
            </a:pPr>
            <a:r>
              <a:rPr lang="tr-TR" sz="2400" dirty="0" smtClean="0">
                <a:solidFill>
                  <a:schemeClr val="bg1"/>
                </a:solidFill>
                <a:effectLst>
                  <a:outerShdw blurRad="38100" dist="38100" dir="2700000" algn="tl">
                    <a:srgbClr val="000000">
                      <a:alpha val="43137"/>
                    </a:srgbClr>
                  </a:outerShdw>
                </a:effectLst>
              </a:rPr>
              <a:t>İnternet üzerinden karşılaşılan, internetten intihara yönlendirme, çocukların cinsel istismarı, uyuşturucu madde kullanılmasını kolaylaştırma, müstehcenlik, hakaret, taciz gibi suçlar için ise doğrudan Telekomünikasyon İletişim Başkanlığına ihbarda bulunmak gerekmektedir.</a:t>
            </a:r>
            <a:endParaRPr lang="tr-TR"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7048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a:off x="1728" y="0"/>
            <a:ext cx="12203524" cy="6858000"/>
            <a:chOff x="1728" y="0"/>
            <a:chExt cx="12203524" cy="6858000"/>
          </a:xfrm>
        </p:grpSpPr>
        <p:grpSp>
          <p:nvGrpSpPr>
            <p:cNvPr id="6" name="Grup 5"/>
            <p:cNvGrpSpPr/>
            <p:nvPr/>
          </p:nvGrpSpPr>
          <p:grpSpPr>
            <a:xfrm>
              <a:off x="1728" y="0"/>
              <a:ext cx="11572875" cy="6858000"/>
              <a:chOff x="0" y="0"/>
              <a:chExt cx="11572875" cy="6858000"/>
            </a:xfrm>
          </p:grpSpPr>
          <p:pic>
            <p:nvPicPr>
              <p:cNvPr id="8" name="Resim 7"/>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9" name="Resim 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10" name="Resim 9"/>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7" name="Resim 6"/>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298941" y="629385"/>
            <a:ext cx="11590986" cy="6247864"/>
          </a:xfrm>
          <a:prstGeom prst="rect">
            <a:avLst/>
          </a:prstGeom>
        </p:spPr>
        <p:txBody>
          <a:bodyPr wrap="square">
            <a:spAutoFit/>
          </a:bodyPr>
          <a:lstStyle/>
          <a:p>
            <a:pPr algn="just"/>
            <a:r>
              <a:rPr lang="tr-TR" sz="2800" b="1" dirty="0">
                <a:solidFill>
                  <a:schemeClr val="bg1"/>
                </a:solidFill>
                <a:effectLst>
                  <a:outerShdw blurRad="38100" dist="38100" dir="2700000" algn="tl">
                    <a:srgbClr val="000000">
                      <a:alpha val="43137"/>
                    </a:srgbClr>
                  </a:outerShdw>
                </a:effectLst>
              </a:rPr>
              <a:t>Hangi Eylemler Siber Zorbalık Kapsamına Girer?</a:t>
            </a:r>
          </a:p>
          <a:p>
            <a:pPr algn="just"/>
            <a:endParaRPr lang="tr-TR" dirty="0">
              <a:solidFill>
                <a:schemeClr val="bg1"/>
              </a:solidFill>
            </a:endParaRPr>
          </a:p>
          <a:p>
            <a:pPr algn="just">
              <a:lnSpc>
                <a:spcPct val="150000"/>
              </a:lnSpc>
            </a:pPr>
            <a:r>
              <a:rPr lang="tr-TR" dirty="0">
                <a:solidFill>
                  <a:schemeClr val="bg1"/>
                </a:solidFill>
              </a:rPr>
              <a:t>Aşağıda siber zorbalık kapsamına giren davranışlar sıralanmıştır. Çevrimiçi ortamlarda kendiniz, bir yakınınız veya çocuğunuz bu durumlara maruz kalıyorsa siber zorbalıkla karşı karşıyasınız demektir</a:t>
            </a:r>
            <a:r>
              <a:rPr lang="tr-TR" dirty="0" smtClean="0">
                <a:solidFill>
                  <a:schemeClr val="bg1"/>
                </a:solidFill>
              </a:rPr>
              <a:t>.</a:t>
            </a:r>
          </a:p>
          <a:p>
            <a:pPr algn="just">
              <a:lnSpc>
                <a:spcPct val="150000"/>
              </a:lnSpc>
            </a:pPr>
            <a:endParaRPr lang="tr-TR" sz="800" dirty="0">
              <a:solidFill>
                <a:schemeClr val="bg1"/>
              </a:solidFill>
            </a:endParaRP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Dedikodu</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Kamuoyunda spekülasyon oluşturma. Çevrimiçi ortamlarda hakkınızda kasıtlı ve alenen dedikodu </a:t>
            </a:r>
            <a:r>
              <a:rPr lang="tr-TR" dirty="0" smtClean="0">
                <a:solidFill>
                  <a:schemeClr val="bg1"/>
                </a:solidFill>
              </a:rPr>
              <a:t>yapılması.</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Dışlama</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Bir grup arkadaştan bir kişiyi ayırma. Özellikle okulda başlayan ve siber ortamda devam eden </a:t>
            </a:r>
            <a:r>
              <a:rPr lang="tr-TR" dirty="0" smtClean="0">
                <a:solidFill>
                  <a:schemeClr val="bg1"/>
                </a:solidFill>
              </a:rPr>
              <a:t>dışlanma.</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Taciz</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Sürekli ve kasıtlı olarak yapılan zarar verici ve rahatsız edici </a:t>
            </a:r>
            <a:r>
              <a:rPr lang="tr-TR" dirty="0" smtClean="0">
                <a:solidFill>
                  <a:schemeClr val="bg1"/>
                </a:solidFill>
              </a:rPr>
              <a:t>davranışlar.</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Takip</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Her an izlenildiğini hissetme. İnternette başlayıp, gerçek hayata yansıyan takip ediliyormuş </a:t>
            </a:r>
            <a:r>
              <a:rPr lang="tr-TR" dirty="0" smtClean="0">
                <a:solidFill>
                  <a:schemeClr val="bg1"/>
                </a:solidFill>
              </a:rPr>
              <a:t>hissi.</a:t>
            </a:r>
          </a:p>
          <a:p>
            <a:pPr marL="285750" indent="-285750" algn="just">
              <a:lnSpc>
                <a:spcPct val="150000"/>
              </a:lnSpc>
              <a:buFont typeface="Wingdings" panose="05000000000000000000" pitchFamily="2" charset="2"/>
              <a:buChar char="q"/>
            </a:pPr>
            <a:r>
              <a:rPr lang="tr-TR" b="1" dirty="0" err="1" smtClean="0">
                <a:solidFill>
                  <a:schemeClr val="bg1"/>
                </a:solidFill>
                <a:effectLst>
                  <a:outerShdw blurRad="38100" dist="38100" dir="2700000" algn="tl">
                    <a:srgbClr val="000000">
                      <a:alpha val="43137"/>
                    </a:srgbClr>
                  </a:outerShdw>
                </a:effectLst>
              </a:rPr>
              <a:t>Trollemek</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Kasten ve maksatlı olarak yapılan provokasyon (kışkırtma) ve örtülü hakaret, </a:t>
            </a:r>
            <a:r>
              <a:rPr lang="tr-TR" dirty="0" smtClean="0">
                <a:solidFill>
                  <a:schemeClr val="bg1"/>
                </a:solidFill>
              </a:rPr>
              <a:t>sabote.</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Yorumlar</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Yazı, fotoğraf, video yoluyla yapılan hakaret ve küfür içeren negatif iletiler. </a:t>
            </a:r>
            <a:endParaRPr lang="tr-TR" dirty="0" smtClean="0">
              <a:solidFill>
                <a:schemeClr val="bg1"/>
              </a:solidFill>
            </a:endParaRP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Saygısızlık</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İletişimde haddi aşmak ve bunu devam </a:t>
            </a:r>
            <a:r>
              <a:rPr lang="tr-TR" dirty="0" smtClean="0">
                <a:solidFill>
                  <a:schemeClr val="bg1"/>
                </a:solidFill>
              </a:rPr>
              <a:t>ettirmek.</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Sahte </a:t>
            </a:r>
            <a:r>
              <a:rPr lang="tr-TR" b="1" dirty="0">
                <a:solidFill>
                  <a:schemeClr val="bg1"/>
                </a:solidFill>
                <a:effectLst>
                  <a:outerShdw blurRad="38100" dist="38100" dir="2700000" algn="tl">
                    <a:srgbClr val="000000">
                      <a:alpha val="43137"/>
                    </a:srgbClr>
                  </a:outerShdw>
                </a:effectLst>
              </a:rPr>
              <a:t>Hesap: </a:t>
            </a:r>
            <a:r>
              <a:rPr lang="tr-TR" dirty="0">
                <a:solidFill>
                  <a:schemeClr val="bg1"/>
                </a:solidFill>
              </a:rPr>
              <a:t>Kurban adına sahte hesaplar oluşturarak ve bu </a:t>
            </a:r>
            <a:r>
              <a:rPr lang="tr-TR" dirty="0" smtClean="0">
                <a:solidFill>
                  <a:schemeClr val="bg1"/>
                </a:solidFill>
              </a:rPr>
              <a:t>sahte </a:t>
            </a:r>
            <a:r>
              <a:rPr lang="tr-TR" dirty="0">
                <a:solidFill>
                  <a:schemeClr val="bg1"/>
                </a:solidFill>
              </a:rPr>
              <a:t>hesaplar yoluyla tehdit ve zorbalığı </a:t>
            </a:r>
            <a:r>
              <a:rPr lang="tr-TR" dirty="0" smtClean="0">
                <a:solidFill>
                  <a:schemeClr val="bg1"/>
                </a:solidFill>
              </a:rPr>
              <a:t>sürdürmek.</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Kandırma</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Başkalarının çeşitli, gizli bilgilerini yayınlayarak ve bunları çarpıtarak insanları aldatmak, </a:t>
            </a:r>
            <a:r>
              <a:rPr lang="tr-TR" dirty="0" smtClean="0">
                <a:solidFill>
                  <a:schemeClr val="bg1"/>
                </a:solidFill>
              </a:rPr>
              <a:t>dolandırmak.</a:t>
            </a:r>
          </a:p>
          <a:p>
            <a:pPr marL="285750" indent="-285750" algn="just">
              <a:lnSpc>
                <a:spcPct val="150000"/>
              </a:lnSpc>
              <a:buFont typeface="Wingdings" panose="05000000000000000000" pitchFamily="2" charset="2"/>
              <a:buChar char="q"/>
            </a:pPr>
            <a:r>
              <a:rPr lang="tr-TR" b="1" dirty="0" smtClean="0">
                <a:solidFill>
                  <a:schemeClr val="bg1"/>
                </a:solidFill>
                <a:effectLst>
                  <a:outerShdw blurRad="38100" dist="38100" dir="2700000" algn="tl">
                    <a:srgbClr val="000000">
                      <a:alpha val="43137"/>
                    </a:srgbClr>
                  </a:outerShdw>
                </a:effectLst>
              </a:rPr>
              <a:t>Manipüle</a:t>
            </a:r>
            <a:r>
              <a:rPr lang="tr-TR" b="1" dirty="0">
                <a:solidFill>
                  <a:schemeClr val="bg1"/>
                </a:solidFill>
                <a:effectLst>
                  <a:outerShdw blurRad="38100" dist="38100" dir="2700000" algn="tl">
                    <a:srgbClr val="000000">
                      <a:alpha val="43137"/>
                    </a:srgbClr>
                  </a:outerShdw>
                </a:effectLst>
              </a:rPr>
              <a:t>: </a:t>
            </a:r>
            <a:r>
              <a:rPr lang="tr-TR" dirty="0">
                <a:solidFill>
                  <a:schemeClr val="bg1"/>
                </a:solidFill>
              </a:rPr>
              <a:t>Kurbanın kendisi gibi davranmak.</a:t>
            </a:r>
          </a:p>
          <a:p>
            <a:pPr algn="just"/>
            <a:endParaRPr lang="tr-TR" dirty="0">
              <a:solidFill>
                <a:schemeClr val="bg1"/>
              </a:solidFill>
            </a:endParaRPr>
          </a:p>
        </p:txBody>
      </p:sp>
      <p:sp>
        <p:nvSpPr>
          <p:cNvPr id="4" name="Dikdörtgen 3"/>
          <p:cNvSpPr/>
          <p:nvPr/>
        </p:nvSpPr>
        <p:spPr>
          <a:xfrm>
            <a:off x="6711592" y="6463308"/>
            <a:ext cx="5356274" cy="338554"/>
          </a:xfrm>
          <a:prstGeom prst="rect">
            <a:avLst/>
          </a:prstGeom>
        </p:spPr>
        <p:txBody>
          <a:bodyPr wrap="none">
            <a:spAutoFit/>
          </a:bodyPr>
          <a:lstStyle/>
          <a:p>
            <a:pPr algn="r"/>
            <a:r>
              <a:rPr lang="tr-TR" sz="1600" dirty="0">
                <a:solidFill>
                  <a:schemeClr val="bg1"/>
                </a:solidFill>
              </a:rPr>
              <a:t>https://www.guvenliweb.org.tr/dokuman-detay/siber-zorbalik</a:t>
            </a:r>
          </a:p>
        </p:txBody>
      </p:sp>
    </p:spTree>
    <p:extLst>
      <p:ext uri="{BB962C8B-B14F-4D97-AF65-F5344CB8AC3E}">
        <p14:creationId xmlns:p14="http://schemas.microsoft.com/office/powerpoint/2010/main" val="1454555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1728" y="0"/>
            <a:ext cx="12203524" cy="6858000"/>
            <a:chOff x="1728" y="0"/>
            <a:chExt cx="12203524" cy="6858000"/>
          </a:xfrm>
        </p:grpSpPr>
        <p:grpSp>
          <p:nvGrpSpPr>
            <p:cNvPr id="5" name="Grup 4"/>
            <p:cNvGrpSpPr/>
            <p:nvPr/>
          </p:nvGrpSpPr>
          <p:grpSpPr>
            <a:xfrm>
              <a:off x="1728" y="0"/>
              <a:ext cx="11572875" cy="6858000"/>
              <a:chOff x="0" y="0"/>
              <a:chExt cx="11572875" cy="6858000"/>
            </a:xfrm>
          </p:grpSpPr>
          <p:pic>
            <p:nvPicPr>
              <p:cNvPr id="7" name="Resim 6"/>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8" name="Resim 7"/>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9" name="Resim 8"/>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6" name="Resim 5"/>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99607" y="338554"/>
            <a:ext cx="11668259" cy="6463308"/>
          </a:xfrm>
          <a:prstGeom prst="rect">
            <a:avLst/>
          </a:prstGeom>
        </p:spPr>
        <p:txBody>
          <a:bodyPr wrap="square">
            <a:spAutoFit/>
          </a:bodyPr>
          <a:lstStyle/>
          <a:p>
            <a:pPr algn="just">
              <a:lnSpc>
                <a:spcPct val="150000"/>
              </a:lnSpc>
            </a:pPr>
            <a:r>
              <a:rPr lang="tr-TR" sz="2400" b="1" dirty="0">
                <a:solidFill>
                  <a:schemeClr val="bg1"/>
                </a:solidFill>
                <a:effectLst>
                  <a:outerShdw blurRad="38100" dist="38100" dir="2700000" algn="tl">
                    <a:srgbClr val="000000">
                      <a:alpha val="43137"/>
                    </a:srgbClr>
                  </a:outerShdw>
                </a:effectLst>
              </a:rPr>
              <a:t>Siber Zorbalıktan Korunmanın İpuçları Nelerdir</a:t>
            </a:r>
            <a:r>
              <a:rPr lang="tr-TR" sz="2400" b="1" dirty="0" smtClean="0">
                <a:solidFill>
                  <a:schemeClr val="bg1"/>
                </a:solidFill>
                <a:effectLst>
                  <a:outerShdw blurRad="38100" dist="38100" dir="2700000" algn="tl">
                    <a:srgbClr val="000000">
                      <a:alpha val="43137"/>
                    </a:srgbClr>
                  </a:outerShdw>
                </a:effectLst>
              </a:rPr>
              <a:t>?</a:t>
            </a:r>
          </a:p>
          <a:p>
            <a:pPr algn="just">
              <a:lnSpc>
                <a:spcPct val="150000"/>
              </a:lnSpc>
            </a:pPr>
            <a:endParaRPr lang="tr-TR" sz="1100" b="1" dirty="0">
              <a:solidFill>
                <a:schemeClr val="bg1"/>
              </a:solidFill>
              <a:effectLst>
                <a:outerShdw blurRad="38100" dist="38100" dir="2700000" algn="tl">
                  <a:srgbClr val="000000">
                    <a:alpha val="43137"/>
                  </a:srgbClr>
                </a:outerShdw>
              </a:effectLst>
            </a:endParaRPr>
          </a:p>
          <a:p>
            <a:pPr marL="342900" indent="-342900" algn="just">
              <a:lnSpc>
                <a:spcPct val="150000"/>
              </a:lnSpc>
              <a:buFont typeface="Wingdings" panose="05000000000000000000" pitchFamily="2" charset="2"/>
              <a:buChar char="q"/>
            </a:pPr>
            <a:r>
              <a:rPr lang="tr-TR" sz="2000" dirty="0" smtClean="0">
                <a:solidFill>
                  <a:schemeClr val="bg1"/>
                </a:solidFill>
              </a:rPr>
              <a:t>Her </a:t>
            </a:r>
            <a:r>
              <a:rPr lang="tr-TR" sz="2000" dirty="0">
                <a:solidFill>
                  <a:schemeClr val="bg1"/>
                </a:solidFill>
              </a:rPr>
              <a:t>şeyden önce iletişim araçları ve internet bilinçli </a:t>
            </a:r>
            <a:r>
              <a:rPr lang="tr-TR" sz="2000" dirty="0" smtClean="0">
                <a:solidFill>
                  <a:schemeClr val="bg1"/>
                </a:solidFill>
              </a:rPr>
              <a:t>kullanılmalıdır.</a:t>
            </a:r>
          </a:p>
          <a:p>
            <a:pPr marL="342900" indent="-342900" algn="just">
              <a:lnSpc>
                <a:spcPct val="150000"/>
              </a:lnSpc>
              <a:buFont typeface="Wingdings" panose="05000000000000000000" pitchFamily="2" charset="2"/>
              <a:buChar char="q"/>
            </a:pPr>
            <a:r>
              <a:rPr lang="tr-TR" sz="2000" dirty="0" smtClean="0">
                <a:solidFill>
                  <a:schemeClr val="bg1"/>
                </a:solidFill>
              </a:rPr>
              <a:t>Ele </a:t>
            </a:r>
            <a:r>
              <a:rPr lang="tr-TR" sz="2000" dirty="0">
                <a:solidFill>
                  <a:schemeClr val="bg1"/>
                </a:solidFill>
              </a:rPr>
              <a:t>geçirilmesi ve tahmin edilmesi zor kullanıcı şifresi </a:t>
            </a:r>
            <a:r>
              <a:rPr lang="tr-TR" sz="2000" dirty="0" smtClean="0">
                <a:solidFill>
                  <a:schemeClr val="bg1"/>
                </a:solidFill>
              </a:rPr>
              <a:t>belirlenmelidir.</a:t>
            </a:r>
          </a:p>
          <a:p>
            <a:pPr marL="342900" indent="-342900" algn="just">
              <a:lnSpc>
                <a:spcPct val="150000"/>
              </a:lnSpc>
              <a:buFont typeface="Wingdings" panose="05000000000000000000" pitchFamily="2" charset="2"/>
              <a:buChar char="q"/>
            </a:pPr>
            <a:r>
              <a:rPr lang="tr-TR" sz="2000" dirty="0" smtClean="0">
                <a:solidFill>
                  <a:schemeClr val="bg1"/>
                </a:solidFill>
              </a:rPr>
              <a:t>Güvenlik </a:t>
            </a:r>
            <a:r>
              <a:rPr lang="tr-TR" sz="2000" dirty="0">
                <a:solidFill>
                  <a:schemeClr val="bg1"/>
                </a:solidFill>
              </a:rPr>
              <a:t>(</a:t>
            </a:r>
            <a:r>
              <a:rPr lang="tr-TR" sz="2000" dirty="0" err="1">
                <a:solidFill>
                  <a:schemeClr val="bg1"/>
                </a:solidFill>
              </a:rPr>
              <a:t>antivirüs</a:t>
            </a:r>
            <a:r>
              <a:rPr lang="tr-TR" sz="2000" dirty="0">
                <a:solidFill>
                  <a:schemeClr val="bg1"/>
                </a:solidFill>
              </a:rPr>
              <a:t> vb.) yazılımları güncel </a:t>
            </a:r>
            <a:r>
              <a:rPr lang="tr-TR" sz="2000" dirty="0" smtClean="0">
                <a:solidFill>
                  <a:schemeClr val="bg1"/>
                </a:solidFill>
              </a:rPr>
              <a:t>olmalıdır.</a:t>
            </a:r>
          </a:p>
          <a:p>
            <a:pPr marL="342900" indent="-342900" algn="just">
              <a:lnSpc>
                <a:spcPct val="150000"/>
              </a:lnSpc>
              <a:buFont typeface="Wingdings" panose="05000000000000000000" pitchFamily="2" charset="2"/>
              <a:buChar char="q"/>
            </a:pPr>
            <a:r>
              <a:rPr lang="tr-TR" sz="2000" dirty="0" smtClean="0">
                <a:solidFill>
                  <a:schemeClr val="bg1"/>
                </a:solidFill>
              </a:rPr>
              <a:t>Yüz </a:t>
            </a:r>
            <a:r>
              <a:rPr lang="tr-TR" sz="2000" dirty="0">
                <a:solidFill>
                  <a:schemeClr val="bg1"/>
                </a:solidFill>
              </a:rPr>
              <a:t>yüze ilişkilerdeki etik kurallar sanal ortamda da aynıyla </a:t>
            </a:r>
            <a:r>
              <a:rPr lang="tr-TR" sz="2000" dirty="0" smtClean="0">
                <a:solidFill>
                  <a:schemeClr val="bg1"/>
                </a:solidFill>
              </a:rPr>
              <a:t>uygulanmalıdır.</a:t>
            </a:r>
          </a:p>
          <a:p>
            <a:pPr marL="342900" indent="-342900" algn="just">
              <a:lnSpc>
                <a:spcPct val="150000"/>
              </a:lnSpc>
              <a:buFont typeface="Wingdings" panose="05000000000000000000" pitchFamily="2" charset="2"/>
              <a:buChar char="q"/>
            </a:pPr>
            <a:r>
              <a:rPr lang="tr-TR" sz="2000" dirty="0" smtClean="0">
                <a:solidFill>
                  <a:schemeClr val="bg1"/>
                </a:solidFill>
              </a:rPr>
              <a:t>Tanımadığınız </a:t>
            </a:r>
            <a:r>
              <a:rPr lang="tr-TR" sz="2000" dirty="0">
                <a:solidFill>
                  <a:schemeClr val="bg1"/>
                </a:solidFill>
              </a:rPr>
              <a:t>kişilerden gelen mesajları okumamak, onaylamamak, paylaşmamak ve engellemek sizi her zaman daha güvenli </a:t>
            </a:r>
            <a:r>
              <a:rPr lang="tr-TR" sz="2000" dirty="0" smtClean="0">
                <a:solidFill>
                  <a:schemeClr val="bg1"/>
                </a:solidFill>
              </a:rPr>
              <a:t>kılar.</a:t>
            </a:r>
          </a:p>
          <a:p>
            <a:pPr marL="342900" indent="-342900" algn="just">
              <a:lnSpc>
                <a:spcPct val="150000"/>
              </a:lnSpc>
              <a:buFont typeface="Wingdings" panose="05000000000000000000" pitchFamily="2" charset="2"/>
              <a:buChar char="q"/>
            </a:pPr>
            <a:r>
              <a:rPr lang="tr-TR" sz="2000" dirty="0" smtClean="0">
                <a:solidFill>
                  <a:schemeClr val="bg1"/>
                </a:solidFill>
              </a:rPr>
              <a:t>Kişisel </a:t>
            </a:r>
            <a:r>
              <a:rPr lang="tr-TR" sz="2000" dirty="0">
                <a:solidFill>
                  <a:schemeClr val="bg1"/>
                </a:solidFill>
              </a:rPr>
              <a:t>bilgileriniz size özeldir, başkalarıyla </a:t>
            </a:r>
            <a:r>
              <a:rPr lang="tr-TR" sz="2000" dirty="0" smtClean="0">
                <a:solidFill>
                  <a:schemeClr val="bg1"/>
                </a:solidFill>
              </a:rPr>
              <a:t>paylaşılmamalıdır.</a:t>
            </a:r>
          </a:p>
          <a:p>
            <a:pPr marL="342900" indent="-342900" algn="just">
              <a:lnSpc>
                <a:spcPct val="150000"/>
              </a:lnSpc>
              <a:buFont typeface="Wingdings" panose="05000000000000000000" pitchFamily="2" charset="2"/>
              <a:buChar char="q"/>
            </a:pPr>
            <a:r>
              <a:rPr lang="tr-TR" sz="2000" dirty="0" smtClean="0">
                <a:solidFill>
                  <a:schemeClr val="bg1"/>
                </a:solidFill>
              </a:rPr>
              <a:t>Web </a:t>
            </a:r>
            <a:r>
              <a:rPr lang="tr-TR" sz="2000" dirty="0">
                <a:solidFill>
                  <a:schemeClr val="bg1"/>
                </a:solidFill>
              </a:rPr>
              <a:t>sitelerini gezinirken şüpheci olun, bilginin kaynağını araştırın ve kişisel bilgilerinizi her web sitesinde </a:t>
            </a:r>
            <a:r>
              <a:rPr lang="tr-TR" sz="2000" dirty="0" smtClean="0">
                <a:solidFill>
                  <a:schemeClr val="bg1"/>
                </a:solidFill>
              </a:rPr>
              <a:t>paylaşmayın.</a:t>
            </a:r>
          </a:p>
          <a:p>
            <a:pPr marL="342900" indent="-342900" algn="just">
              <a:lnSpc>
                <a:spcPct val="150000"/>
              </a:lnSpc>
              <a:buFont typeface="Wingdings" panose="05000000000000000000" pitchFamily="2" charset="2"/>
              <a:buChar char="q"/>
            </a:pPr>
            <a:r>
              <a:rPr lang="tr-TR" sz="2000" dirty="0" smtClean="0">
                <a:solidFill>
                  <a:schemeClr val="bg1"/>
                </a:solidFill>
              </a:rPr>
              <a:t>Size </a:t>
            </a:r>
            <a:r>
              <a:rPr lang="tr-TR" sz="2000" dirty="0">
                <a:solidFill>
                  <a:schemeClr val="bg1"/>
                </a:solidFill>
              </a:rPr>
              <a:t>gelen kimliği bilinmeyen maillere dikkat edin. Sahte hesap olma ihtimalini göz önünde bulundurun ve bu gibi durumlarda dikkatli </a:t>
            </a:r>
            <a:r>
              <a:rPr lang="tr-TR" sz="2000" dirty="0" smtClean="0">
                <a:solidFill>
                  <a:schemeClr val="bg1"/>
                </a:solidFill>
              </a:rPr>
              <a:t>olun.</a:t>
            </a:r>
          </a:p>
          <a:p>
            <a:pPr marL="342900" indent="-342900" algn="just">
              <a:lnSpc>
                <a:spcPct val="150000"/>
              </a:lnSpc>
              <a:buFont typeface="Wingdings" panose="05000000000000000000" pitchFamily="2" charset="2"/>
              <a:buChar char="q"/>
            </a:pPr>
            <a:r>
              <a:rPr lang="tr-TR" sz="2000" dirty="0" smtClean="0">
                <a:solidFill>
                  <a:schemeClr val="bg1"/>
                </a:solidFill>
              </a:rPr>
              <a:t>Gerçek </a:t>
            </a:r>
            <a:r>
              <a:rPr lang="tr-TR" sz="2000" dirty="0">
                <a:solidFill>
                  <a:schemeClr val="bg1"/>
                </a:solidFill>
              </a:rPr>
              <a:t>hayattaki davranış biçimi sanal ortamda da korunmalı ve siber zorbalığın suç olduğu bilinmelidir</a:t>
            </a:r>
            <a:r>
              <a:rPr lang="tr-TR" sz="2000" dirty="0" smtClean="0">
                <a:solidFill>
                  <a:schemeClr val="bg1"/>
                </a:solidFill>
              </a:rPr>
              <a:t>.</a:t>
            </a:r>
            <a:endParaRPr lang="tr-TR" sz="2000" dirty="0">
              <a:solidFill>
                <a:schemeClr val="bg1"/>
              </a:solidFill>
            </a:endParaRPr>
          </a:p>
        </p:txBody>
      </p:sp>
      <p:sp>
        <p:nvSpPr>
          <p:cNvPr id="3" name="Dikdörtgen 2"/>
          <p:cNvSpPr/>
          <p:nvPr/>
        </p:nvSpPr>
        <p:spPr>
          <a:xfrm>
            <a:off x="6848978" y="113139"/>
            <a:ext cx="5356274" cy="338554"/>
          </a:xfrm>
          <a:prstGeom prst="rect">
            <a:avLst/>
          </a:prstGeom>
        </p:spPr>
        <p:txBody>
          <a:bodyPr wrap="none">
            <a:spAutoFit/>
          </a:bodyPr>
          <a:lstStyle/>
          <a:p>
            <a:pPr algn="r"/>
            <a:r>
              <a:rPr lang="tr-TR" sz="1600" dirty="0">
                <a:solidFill>
                  <a:schemeClr val="bg1"/>
                </a:solidFill>
              </a:rPr>
              <a:t>https://www.guvenliweb.org.tr/dokuman-detay/siber-zorbalik</a:t>
            </a:r>
          </a:p>
        </p:txBody>
      </p:sp>
    </p:spTree>
    <p:extLst>
      <p:ext uri="{BB962C8B-B14F-4D97-AF65-F5344CB8AC3E}">
        <p14:creationId xmlns:p14="http://schemas.microsoft.com/office/powerpoint/2010/main" val="34922593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nvGrpSpPr>
        <p:grpSpPr>
          <a:xfrm rot="10800000">
            <a:off x="1728" y="0"/>
            <a:ext cx="12203524" cy="6858000"/>
            <a:chOff x="1728" y="0"/>
            <a:chExt cx="12203524" cy="6858000"/>
          </a:xfrm>
        </p:grpSpPr>
        <p:grpSp>
          <p:nvGrpSpPr>
            <p:cNvPr id="6" name="Grup 5"/>
            <p:cNvGrpSpPr/>
            <p:nvPr/>
          </p:nvGrpSpPr>
          <p:grpSpPr>
            <a:xfrm>
              <a:off x="1728" y="0"/>
              <a:ext cx="11572875" cy="6858000"/>
              <a:chOff x="0" y="0"/>
              <a:chExt cx="11572875" cy="6858000"/>
            </a:xfrm>
          </p:grpSpPr>
          <p:pic>
            <p:nvPicPr>
              <p:cNvPr id="8" name="Resim 7"/>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9" name="Resim 8"/>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10" name="Resim 9"/>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7" name="Resim 6"/>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17053" y="250421"/>
            <a:ext cx="11487955" cy="5584606"/>
          </a:xfrm>
          <a:prstGeom prst="rect">
            <a:avLst/>
          </a:prstGeom>
        </p:spPr>
        <p:txBody>
          <a:bodyPr wrap="square">
            <a:spAutoFit/>
          </a:bodyPr>
          <a:lstStyle/>
          <a:p>
            <a:pPr marL="342900" indent="-342900" algn="just">
              <a:lnSpc>
                <a:spcPct val="150000"/>
              </a:lnSpc>
              <a:buFont typeface="Wingdings" panose="05000000000000000000" pitchFamily="2" charset="2"/>
              <a:buChar char="q"/>
            </a:pPr>
            <a:r>
              <a:rPr lang="tr-TR" sz="2000" dirty="0">
                <a:solidFill>
                  <a:schemeClr val="bg1"/>
                </a:solidFill>
              </a:rPr>
              <a:t>Siber zorbalığa maruz kalan kullanıcı hukukî yollardan hakkını aramak için ilk olarak adli makamlara suç duyurusunda bulunup yasal süreci başlatabilmektedir. Bunun yanında özellikle sosyal paylaşım siteleri ve benzeri internet siteleri üzerinden siber zorbalık, kişilik hakkı ihlali, özel hayatın gizliğini ihlal eden içeriklerle karşılaşılmış olması durumunda </a:t>
            </a:r>
            <a:r>
              <a:rPr lang="tr-TR" sz="2000" b="1" dirty="0">
                <a:solidFill>
                  <a:schemeClr val="bg1"/>
                </a:solidFill>
                <a:effectLst>
                  <a:outerShdw blurRad="38100" dist="38100" dir="2700000" algn="tl">
                    <a:srgbClr val="000000">
                      <a:alpha val="43137"/>
                    </a:srgbClr>
                  </a:outerShdw>
                </a:effectLst>
              </a:rPr>
              <a:t>“</a:t>
            </a:r>
            <a:r>
              <a:rPr lang="tr-TR" sz="2000" b="1" dirty="0" smtClean="0">
                <a:solidFill>
                  <a:schemeClr val="bg1"/>
                </a:solidFill>
                <a:effectLst>
                  <a:outerShdw blurRad="38100" dist="38100" dir="2700000" algn="tl">
                    <a:srgbClr val="000000">
                      <a:alpha val="43137"/>
                    </a:srgbClr>
                  </a:outerShdw>
                </a:effectLst>
              </a:rPr>
              <a:t>uyar - kaldır</a:t>
            </a:r>
            <a:r>
              <a:rPr lang="tr-TR" sz="2000" b="1" dirty="0">
                <a:solidFill>
                  <a:schemeClr val="bg1"/>
                </a:solidFill>
                <a:effectLst>
                  <a:outerShdw blurRad="38100" dist="38100" dir="2700000" algn="tl">
                    <a:srgbClr val="000000">
                      <a:alpha val="43137"/>
                    </a:srgbClr>
                  </a:outerShdw>
                </a:effectLst>
              </a:rPr>
              <a:t>” </a:t>
            </a:r>
            <a:r>
              <a:rPr lang="tr-TR" sz="2000" dirty="0">
                <a:solidFill>
                  <a:schemeClr val="bg1"/>
                </a:solidFill>
              </a:rPr>
              <a:t>yöntemiyle yasadışı veya zararlı içeriğin kaldırılmasına yönelik bildirimler önce içerik veya erişim sağlayıcıya iletilerek ilgili içeriğin kaldırılması için ihtarda bulunulmalıdır. </a:t>
            </a:r>
            <a:endParaRPr lang="tr-TR" sz="2000" dirty="0" smtClean="0">
              <a:solidFill>
                <a:schemeClr val="bg1"/>
              </a:solidFill>
            </a:endParaRPr>
          </a:p>
          <a:p>
            <a:pPr marL="342900" indent="-342900" algn="just">
              <a:lnSpc>
                <a:spcPct val="150000"/>
              </a:lnSpc>
              <a:buFont typeface="Wingdings" panose="05000000000000000000" pitchFamily="2" charset="2"/>
              <a:buChar char="q"/>
            </a:pPr>
            <a:r>
              <a:rPr lang="tr-TR" sz="2000" dirty="0" smtClean="0">
                <a:solidFill>
                  <a:schemeClr val="bg1"/>
                </a:solidFill>
              </a:rPr>
              <a:t>İlgili </a:t>
            </a:r>
            <a:r>
              <a:rPr lang="tr-TR" sz="2000" dirty="0">
                <a:solidFill>
                  <a:schemeClr val="bg1"/>
                </a:solidFill>
              </a:rPr>
              <a:t>sitelerin bildirim seçeneğinden şikâyet süreci başlatılarak sorunun giderilmesi talep edilebilmektedir. İnternet sitelerinin bilgilerine ulaşmak için </a:t>
            </a:r>
            <a:r>
              <a:rPr lang="tr-TR" sz="2000" b="1" dirty="0">
                <a:solidFill>
                  <a:schemeClr val="bg1"/>
                </a:solidFill>
                <a:effectLst>
                  <a:outerShdw blurRad="38100" dist="38100" dir="2700000" algn="tl">
                    <a:srgbClr val="000000">
                      <a:alpha val="43137"/>
                    </a:srgbClr>
                  </a:outerShdw>
                </a:effectLst>
              </a:rPr>
              <a:t>internet.btk.gov.tr</a:t>
            </a:r>
            <a:r>
              <a:rPr lang="tr-TR" sz="2000" dirty="0">
                <a:solidFill>
                  <a:schemeClr val="bg1"/>
                </a:solidFill>
              </a:rPr>
              <a:t> adresinde bulunan site bilgileri sorgu sayfasından yararlanılabilir. Bu adreste yayınlanan</a:t>
            </a:r>
            <a:r>
              <a:rPr lang="tr-TR" sz="2000" b="1" dirty="0">
                <a:solidFill>
                  <a:schemeClr val="bg1"/>
                </a:solidFill>
                <a:effectLst>
                  <a:outerShdw blurRad="38100" dist="38100" dir="2700000" algn="tl">
                    <a:srgbClr val="000000">
                      <a:alpha val="43137"/>
                    </a:srgbClr>
                  </a:outerShdw>
                </a:effectLst>
              </a:rPr>
              <a:t> “İnternet İçerik Şikâyet Süreçleri ve İletişim Bilgileri” </a:t>
            </a:r>
            <a:r>
              <a:rPr lang="tr-TR" sz="2000" dirty="0">
                <a:solidFill>
                  <a:schemeClr val="bg1"/>
                </a:solidFill>
              </a:rPr>
              <a:t>linkinden popüler sosyal ağların iletişim bilgileri ve izlenmesi gereken yol internet kullanıcılarına sunulmuştur.</a:t>
            </a:r>
          </a:p>
          <a:p>
            <a:pPr algn="just">
              <a:lnSpc>
                <a:spcPct val="150000"/>
              </a:lnSpc>
            </a:pPr>
            <a:endParaRPr lang="tr-TR" sz="2000" dirty="0">
              <a:solidFill>
                <a:schemeClr val="bg1"/>
              </a:solidFill>
            </a:endParaRPr>
          </a:p>
        </p:txBody>
      </p:sp>
      <p:sp>
        <p:nvSpPr>
          <p:cNvPr id="4" name="Dikdörtgen 3"/>
          <p:cNvSpPr/>
          <p:nvPr/>
        </p:nvSpPr>
        <p:spPr>
          <a:xfrm>
            <a:off x="6711592" y="6463308"/>
            <a:ext cx="5356274" cy="338554"/>
          </a:xfrm>
          <a:prstGeom prst="rect">
            <a:avLst/>
          </a:prstGeom>
        </p:spPr>
        <p:txBody>
          <a:bodyPr wrap="none">
            <a:spAutoFit/>
          </a:bodyPr>
          <a:lstStyle/>
          <a:p>
            <a:pPr algn="r"/>
            <a:r>
              <a:rPr lang="tr-TR" sz="1600" dirty="0">
                <a:solidFill>
                  <a:schemeClr val="bg1"/>
                </a:solidFill>
              </a:rPr>
              <a:t>https://www.guvenliweb.org.tr/dokuman-detay/siber-zorbalik</a:t>
            </a:r>
          </a:p>
        </p:txBody>
      </p:sp>
    </p:spTree>
    <p:extLst>
      <p:ext uri="{BB962C8B-B14F-4D97-AF65-F5344CB8AC3E}">
        <p14:creationId xmlns:p14="http://schemas.microsoft.com/office/powerpoint/2010/main" val="28336503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rot="10800000">
            <a:off x="1728" y="0"/>
            <a:ext cx="12203524" cy="6858000"/>
            <a:chOff x="1728" y="0"/>
            <a:chExt cx="12203524" cy="6858000"/>
          </a:xfrm>
        </p:grpSpPr>
        <p:grpSp>
          <p:nvGrpSpPr>
            <p:cNvPr id="7" name="Grup 6"/>
            <p:cNvGrpSpPr/>
            <p:nvPr/>
          </p:nvGrpSpPr>
          <p:grpSpPr>
            <a:xfrm>
              <a:off x="1728" y="0"/>
              <a:ext cx="11572875" cy="6858000"/>
              <a:chOff x="0" y="0"/>
              <a:chExt cx="11572875" cy="6858000"/>
            </a:xfrm>
          </p:grpSpPr>
          <p:pic>
            <p:nvPicPr>
              <p:cNvPr id="9" name="Resim 8"/>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10" name="Resim 9"/>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11" name="Resim 10"/>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8" name="Resim 7"/>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Dikdörtgen 1"/>
          <p:cNvSpPr/>
          <p:nvPr/>
        </p:nvSpPr>
        <p:spPr>
          <a:xfrm>
            <a:off x="356316" y="434884"/>
            <a:ext cx="11835684" cy="5035353"/>
          </a:xfrm>
          <a:prstGeom prst="rect">
            <a:avLst/>
          </a:prstGeom>
        </p:spPr>
        <p:txBody>
          <a:bodyPr wrap="square">
            <a:spAutoFit/>
          </a:bodyPr>
          <a:lstStyle/>
          <a:p>
            <a:pPr marL="285750" indent="-285750">
              <a:lnSpc>
                <a:spcPct val="150000"/>
              </a:lnSpc>
              <a:buFont typeface="Wingdings" panose="05000000000000000000" pitchFamily="2" charset="2"/>
              <a:buChar char="q"/>
            </a:pPr>
            <a:r>
              <a:rPr lang="tr-TR" dirty="0" smtClean="0">
                <a:solidFill>
                  <a:schemeClr val="bg1"/>
                </a:solidFill>
              </a:rPr>
              <a:t>Siber </a:t>
            </a:r>
            <a:r>
              <a:rPr lang="tr-TR" dirty="0">
                <a:solidFill>
                  <a:schemeClr val="bg1"/>
                </a:solidFill>
              </a:rPr>
              <a:t>Zorbalık ile ilgili aşağıdaki linkteki video da size yol gösterebilir:</a:t>
            </a:r>
          </a:p>
          <a:p>
            <a:pPr>
              <a:lnSpc>
                <a:spcPct val="150000"/>
              </a:lnSpc>
            </a:pPr>
            <a:r>
              <a:rPr lang="tr-TR" dirty="0" smtClean="0">
                <a:solidFill>
                  <a:schemeClr val="bg1"/>
                </a:solidFill>
                <a:hlinkClick r:id="rId3"/>
              </a:rPr>
              <a:t>https</a:t>
            </a:r>
            <a:r>
              <a:rPr lang="tr-TR" dirty="0">
                <a:solidFill>
                  <a:schemeClr val="bg1"/>
                </a:solidFill>
                <a:hlinkClick r:id="rId3"/>
              </a:rPr>
              <a:t>://</a:t>
            </a:r>
            <a:r>
              <a:rPr lang="tr-TR" dirty="0" smtClean="0">
                <a:solidFill>
                  <a:schemeClr val="bg1"/>
                </a:solidFill>
                <a:hlinkClick r:id="rId3"/>
              </a:rPr>
              <a:t>www.youtube.com/watch?v=4cEDB2BKe4o</a:t>
            </a:r>
            <a:endParaRPr lang="tr-TR" dirty="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Facebook’ta </a:t>
            </a:r>
            <a:r>
              <a:rPr lang="tr-TR" dirty="0">
                <a:solidFill>
                  <a:schemeClr val="bg1"/>
                </a:solidFill>
              </a:rPr>
              <a:t>yaşanan bir siber zorbalığı ve kötüye kullanımı şikâyet etmek için:</a:t>
            </a:r>
          </a:p>
          <a:p>
            <a:pPr>
              <a:lnSpc>
                <a:spcPct val="150000"/>
              </a:lnSpc>
            </a:pPr>
            <a:r>
              <a:rPr lang="tr-TR" dirty="0">
                <a:solidFill>
                  <a:schemeClr val="bg1"/>
                </a:solidFill>
                <a:hlinkClick r:id="rId4"/>
              </a:rPr>
              <a:t>https://www.facebook.com/help/420576171311103</a:t>
            </a:r>
            <a:r>
              <a:rPr lang="tr-TR" dirty="0" smtClean="0">
                <a:solidFill>
                  <a:schemeClr val="bg1"/>
                </a:solidFill>
                <a:hlinkClick r:id="rId4"/>
              </a:rPr>
              <a:t>/</a:t>
            </a:r>
            <a:endParaRPr lang="tr-TR" dirty="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Facebook’un </a:t>
            </a:r>
            <a:r>
              <a:rPr lang="tr-TR" dirty="0">
                <a:solidFill>
                  <a:schemeClr val="bg1"/>
                </a:solidFill>
              </a:rPr>
              <a:t>Zorbalığı Önleme Merkezi bu konuda önemli bir kaynak:</a:t>
            </a:r>
          </a:p>
          <a:p>
            <a:pPr>
              <a:lnSpc>
                <a:spcPct val="150000"/>
              </a:lnSpc>
            </a:pPr>
            <a:r>
              <a:rPr lang="tr-TR" dirty="0">
                <a:solidFill>
                  <a:schemeClr val="bg1"/>
                </a:solidFill>
                <a:hlinkClick r:id="rId5"/>
              </a:rPr>
              <a:t>https://</a:t>
            </a:r>
            <a:r>
              <a:rPr lang="tr-TR" dirty="0" smtClean="0">
                <a:solidFill>
                  <a:schemeClr val="bg1"/>
                </a:solidFill>
                <a:hlinkClick r:id="rId5"/>
              </a:rPr>
              <a:t>www.facebook.com/safety/bullying</a:t>
            </a:r>
            <a:endParaRPr lang="tr-TR" dirty="0">
              <a:solidFill>
                <a:schemeClr val="bg1"/>
              </a:solidFill>
            </a:endParaRPr>
          </a:p>
          <a:p>
            <a:pPr marL="285750" indent="-285750">
              <a:lnSpc>
                <a:spcPct val="150000"/>
              </a:lnSpc>
              <a:buFont typeface="Wingdings" panose="05000000000000000000" pitchFamily="2" charset="2"/>
              <a:buChar char="q"/>
            </a:pPr>
            <a:r>
              <a:rPr lang="tr-TR" dirty="0" err="1" smtClean="0">
                <a:solidFill>
                  <a:schemeClr val="bg1"/>
                </a:solidFill>
              </a:rPr>
              <a:t>Twitter’da</a:t>
            </a:r>
            <a:r>
              <a:rPr lang="tr-TR" dirty="0" smtClean="0">
                <a:solidFill>
                  <a:schemeClr val="bg1"/>
                </a:solidFill>
              </a:rPr>
              <a:t> </a:t>
            </a:r>
            <a:r>
              <a:rPr lang="tr-TR" dirty="0">
                <a:solidFill>
                  <a:schemeClr val="bg1"/>
                </a:solidFill>
              </a:rPr>
              <a:t>yaşanan bir siber zorbalığı ve kötüye kullanımı şikâyet etmek için:</a:t>
            </a:r>
          </a:p>
          <a:p>
            <a:pPr>
              <a:lnSpc>
                <a:spcPct val="150000"/>
              </a:lnSpc>
            </a:pPr>
            <a:r>
              <a:rPr lang="tr-TR" dirty="0">
                <a:solidFill>
                  <a:schemeClr val="bg1"/>
                </a:solidFill>
                <a:hlinkClick r:id="rId6"/>
              </a:rPr>
              <a:t>https://</a:t>
            </a:r>
            <a:r>
              <a:rPr lang="tr-TR" dirty="0" smtClean="0">
                <a:solidFill>
                  <a:schemeClr val="bg1"/>
                </a:solidFill>
                <a:hlinkClick r:id="rId6"/>
              </a:rPr>
              <a:t>support.twitter.com/groups/57-safety-security/topics/240-online-safety-basics/articles/15794-abusive-behavior</a:t>
            </a:r>
            <a:endParaRPr lang="tr-TR" dirty="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Youtube’da </a:t>
            </a:r>
            <a:r>
              <a:rPr lang="tr-TR" dirty="0">
                <a:solidFill>
                  <a:schemeClr val="bg1"/>
                </a:solidFill>
              </a:rPr>
              <a:t>yaşanan bir siber zorbalığı ve kötüye kullanımı şikâyet etmek için:</a:t>
            </a:r>
          </a:p>
          <a:p>
            <a:pPr>
              <a:lnSpc>
                <a:spcPct val="150000"/>
              </a:lnSpc>
            </a:pPr>
            <a:r>
              <a:rPr lang="tr-TR" dirty="0">
                <a:solidFill>
                  <a:schemeClr val="bg1"/>
                </a:solidFill>
                <a:hlinkClick r:id="rId7"/>
              </a:rPr>
              <a:t>https://</a:t>
            </a:r>
            <a:r>
              <a:rPr lang="tr-TR" dirty="0" smtClean="0">
                <a:solidFill>
                  <a:schemeClr val="bg1"/>
                </a:solidFill>
                <a:hlinkClick r:id="rId7"/>
              </a:rPr>
              <a:t>support.google.com/youtube/answer/2802268?hl=tr&amp;ref_topic=2803240</a:t>
            </a:r>
            <a:endParaRPr lang="tr-TR" dirty="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Siber </a:t>
            </a:r>
            <a:r>
              <a:rPr lang="tr-TR" dirty="0">
                <a:solidFill>
                  <a:schemeClr val="bg1"/>
                </a:solidFill>
              </a:rPr>
              <a:t>Zorbalık nedir? Nasıl mücadele edilir? (</a:t>
            </a:r>
            <a:r>
              <a:rPr lang="tr-TR" dirty="0">
                <a:solidFill>
                  <a:schemeClr val="bg1"/>
                </a:solidFill>
                <a:hlinkClick r:id="rId8"/>
              </a:rPr>
              <a:t>Ebeveyn ve Öğretmenlere </a:t>
            </a:r>
            <a:r>
              <a:rPr lang="tr-TR" dirty="0" smtClean="0">
                <a:solidFill>
                  <a:schemeClr val="bg1"/>
                </a:solidFill>
                <a:hlinkClick r:id="rId8"/>
              </a:rPr>
              <a:t>Yönelik Kitapçık</a:t>
            </a:r>
            <a:r>
              <a:rPr lang="tr-TR" dirty="0" smtClean="0">
                <a:solidFill>
                  <a:schemeClr val="bg1"/>
                </a:solidFill>
              </a:rPr>
              <a:t>)</a:t>
            </a:r>
            <a:endParaRPr lang="tr-TR" dirty="0">
              <a:solidFill>
                <a:schemeClr val="bg1"/>
              </a:solidFill>
            </a:endParaRPr>
          </a:p>
          <a:p>
            <a:pPr marL="285750" indent="-285750">
              <a:lnSpc>
                <a:spcPct val="150000"/>
              </a:lnSpc>
              <a:buFont typeface="Wingdings" panose="05000000000000000000" pitchFamily="2" charset="2"/>
              <a:buChar char="q"/>
            </a:pPr>
            <a:r>
              <a:rPr lang="tr-TR" dirty="0" smtClean="0">
                <a:solidFill>
                  <a:schemeClr val="bg1"/>
                </a:solidFill>
              </a:rPr>
              <a:t>Siber </a:t>
            </a:r>
            <a:r>
              <a:rPr lang="tr-TR" dirty="0">
                <a:solidFill>
                  <a:schemeClr val="bg1"/>
                </a:solidFill>
              </a:rPr>
              <a:t>Zorbalık nedir? Nasıl mücadele edilir? (</a:t>
            </a:r>
            <a:r>
              <a:rPr lang="tr-TR" dirty="0">
                <a:solidFill>
                  <a:schemeClr val="bg1"/>
                </a:solidFill>
                <a:hlinkClick r:id="rId9"/>
              </a:rPr>
              <a:t>Gençlere </a:t>
            </a:r>
            <a:r>
              <a:rPr lang="tr-TR" dirty="0" smtClean="0">
                <a:solidFill>
                  <a:schemeClr val="bg1"/>
                </a:solidFill>
                <a:hlinkClick r:id="rId9"/>
              </a:rPr>
              <a:t>Yönelik Kitapçık</a:t>
            </a:r>
            <a:endParaRPr lang="tr-TR" dirty="0">
              <a:solidFill>
                <a:schemeClr val="bg1"/>
              </a:solidFill>
            </a:endParaRPr>
          </a:p>
        </p:txBody>
      </p:sp>
      <p:sp>
        <p:nvSpPr>
          <p:cNvPr id="5" name="Dikdörtgen 4"/>
          <p:cNvSpPr/>
          <p:nvPr/>
        </p:nvSpPr>
        <p:spPr>
          <a:xfrm>
            <a:off x="6711592" y="6463308"/>
            <a:ext cx="5356274" cy="338554"/>
          </a:xfrm>
          <a:prstGeom prst="rect">
            <a:avLst/>
          </a:prstGeom>
        </p:spPr>
        <p:txBody>
          <a:bodyPr wrap="none">
            <a:spAutoFit/>
          </a:bodyPr>
          <a:lstStyle/>
          <a:p>
            <a:pPr algn="r"/>
            <a:r>
              <a:rPr lang="tr-TR" sz="1600" dirty="0">
                <a:solidFill>
                  <a:schemeClr val="bg1"/>
                </a:solidFill>
              </a:rPr>
              <a:t>https://www.guvenliweb.org.tr/dokuman-detay/siber-zorbalik</a:t>
            </a:r>
          </a:p>
        </p:txBody>
      </p:sp>
    </p:spTree>
    <p:extLst>
      <p:ext uri="{BB962C8B-B14F-4D97-AF65-F5344CB8AC3E}">
        <p14:creationId xmlns:p14="http://schemas.microsoft.com/office/powerpoint/2010/main" val="4184558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8840" cy="6858000"/>
          </a:xfrm>
          <a:prstGeom prst="rect">
            <a:avLst/>
          </a:prstGeom>
        </p:spPr>
      </p:pic>
      <p:pic>
        <p:nvPicPr>
          <p:cNvPr id="2" name="Resim 1">
            <a:hlinkClick r:id="rId3"/>
          </p:cNvPr>
          <p:cNvPicPr>
            <a:picLocks noChangeAspect="1"/>
          </p:cNvPicPr>
          <p:nvPr/>
        </p:nvPicPr>
        <p:blipFill rotWithShape="1">
          <a:blip r:embed="rId4"/>
          <a:srcRect l="34120" t="16886" r="35246" b="16040"/>
          <a:stretch/>
        </p:blipFill>
        <p:spPr>
          <a:xfrm>
            <a:off x="2559407" y="450761"/>
            <a:ext cx="3734873" cy="4597757"/>
          </a:xfrm>
          <a:prstGeom prst="rect">
            <a:avLst/>
          </a:prstGeom>
        </p:spPr>
      </p:pic>
      <p:pic>
        <p:nvPicPr>
          <p:cNvPr id="3" name="Resim 2">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5840" y="5895033"/>
            <a:ext cx="1333333" cy="939683"/>
          </a:xfrm>
          <a:prstGeom prst="rect">
            <a:avLst/>
          </a:prstGeom>
        </p:spPr>
      </p:pic>
      <p:pic>
        <p:nvPicPr>
          <p:cNvPr id="4" name="Resim 3">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4112" y="6023823"/>
            <a:ext cx="3467100" cy="781050"/>
          </a:xfrm>
          <a:prstGeom prst="rect">
            <a:avLst/>
          </a:prstGeom>
        </p:spPr>
      </p:pic>
      <p:pic>
        <p:nvPicPr>
          <p:cNvPr id="5" name="Resim 4">
            <a:hlinkClick r:id="rId3"/>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1212" y="5895033"/>
            <a:ext cx="1447935" cy="1139864"/>
          </a:xfrm>
          <a:prstGeom prst="rect">
            <a:avLst/>
          </a:prstGeom>
        </p:spPr>
      </p:pic>
      <p:pic>
        <p:nvPicPr>
          <p:cNvPr id="6" name="Resim 5">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97503" y="6023823"/>
            <a:ext cx="1523809" cy="761905"/>
          </a:xfrm>
          <a:prstGeom prst="rect">
            <a:avLst/>
          </a:prstGeom>
        </p:spPr>
      </p:pic>
      <p:pic>
        <p:nvPicPr>
          <p:cNvPr id="7" name="Resim 6">
            <a:hlinkClick r:id="rId12"/>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501" y="6023823"/>
            <a:ext cx="1529768" cy="884397"/>
          </a:xfrm>
          <a:prstGeom prst="rect">
            <a:avLst/>
          </a:prstGeom>
        </p:spPr>
      </p:pic>
      <p:pic>
        <p:nvPicPr>
          <p:cNvPr id="8" name="Resim 7"/>
          <p:cNvPicPr>
            <a:picLocks noChangeAspect="1"/>
          </p:cNvPicPr>
          <p:nvPr/>
        </p:nvPicPr>
        <p:blipFill rotWithShape="1">
          <a:blip r:embed="rId14" cstate="print">
            <a:extLst>
              <a:ext uri="{28A0092B-C50C-407E-A947-70E740481C1C}">
                <a14:useLocalDpi xmlns:a14="http://schemas.microsoft.com/office/drawing/2010/main" val="0"/>
              </a:ext>
            </a:extLst>
          </a:blip>
          <a:srcRect t="9202"/>
          <a:stretch/>
        </p:blipFill>
        <p:spPr>
          <a:xfrm>
            <a:off x="6294280" y="450761"/>
            <a:ext cx="2851559" cy="4602955"/>
          </a:xfrm>
          <a:prstGeom prst="rect">
            <a:avLst/>
          </a:prstGeom>
        </p:spPr>
      </p:pic>
      <p:pic>
        <p:nvPicPr>
          <p:cNvPr id="9" name="Resim 8">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15867" y="5993685"/>
            <a:ext cx="1698212" cy="849106"/>
          </a:xfrm>
          <a:prstGeom prst="rect">
            <a:avLst/>
          </a:prstGeom>
        </p:spPr>
      </p:pic>
      <p:sp>
        <p:nvSpPr>
          <p:cNvPr id="11" name="Dikdörtgen 10"/>
          <p:cNvSpPr/>
          <p:nvPr/>
        </p:nvSpPr>
        <p:spPr>
          <a:xfrm>
            <a:off x="8218889" y="2556841"/>
            <a:ext cx="4936901" cy="2585323"/>
          </a:xfrm>
          <a:prstGeom prst="rect">
            <a:avLst/>
          </a:prstGeom>
        </p:spPr>
        <p:txBody>
          <a:bodyPr wrap="square">
            <a:spAutoFit/>
          </a:bodyPr>
          <a:lstStyle/>
          <a:p>
            <a:pPr algn="ctr"/>
            <a:r>
              <a:rPr lang="tr-TR" b="1" dirty="0">
                <a:solidFill>
                  <a:schemeClr val="bg1"/>
                </a:solidFill>
              </a:rPr>
              <a:t>İLETİŞİM</a:t>
            </a:r>
            <a:r>
              <a:rPr lang="tr-TR" b="1" dirty="0" smtClean="0">
                <a:solidFill>
                  <a:schemeClr val="bg1"/>
                </a:solidFill>
              </a:rPr>
              <a:t>:</a:t>
            </a:r>
          </a:p>
          <a:p>
            <a:pPr algn="ctr"/>
            <a:r>
              <a:rPr lang="tr-TR" b="1" dirty="0" smtClean="0">
                <a:solidFill>
                  <a:schemeClr val="bg1"/>
                </a:solidFill>
              </a:rPr>
              <a:t> </a:t>
            </a:r>
            <a:endParaRPr lang="tr-TR" b="1" dirty="0">
              <a:solidFill>
                <a:schemeClr val="bg1"/>
              </a:solidFill>
            </a:endParaRPr>
          </a:p>
          <a:p>
            <a:pPr algn="ctr"/>
            <a:r>
              <a:rPr lang="tr-TR" b="1" dirty="0" smtClean="0">
                <a:solidFill>
                  <a:schemeClr val="bg1"/>
                </a:solidFill>
              </a:rPr>
              <a:t>155</a:t>
            </a:r>
          </a:p>
          <a:p>
            <a:pPr algn="ctr"/>
            <a:endParaRPr lang="tr-TR" b="1" dirty="0">
              <a:solidFill>
                <a:schemeClr val="bg1"/>
              </a:solidFill>
            </a:endParaRPr>
          </a:p>
          <a:p>
            <a:pPr algn="ctr"/>
            <a:r>
              <a:rPr lang="tr-TR" b="1" dirty="0">
                <a:solidFill>
                  <a:schemeClr val="bg1"/>
                </a:solidFill>
              </a:rPr>
              <a:t>0 (454) 216 40 90 </a:t>
            </a:r>
          </a:p>
          <a:p>
            <a:pPr algn="ctr"/>
            <a:endParaRPr lang="tr-TR" b="1" dirty="0" smtClean="0">
              <a:solidFill>
                <a:schemeClr val="bg1"/>
              </a:solidFill>
            </a:endParaRPr>
          </a:p>
          <a:p>
            <a:pPr algn="ctr"/>
            <a:r>
              <a:rPr lang="tr-TR" b="1" dirty="0" smtClean="0">
                <a:solidFill>
                  <a:schemeClr val="bg1"/>
                </a:solidFill>
              </a:rPr>
              <a:t>0505 </a:t>
            </a:r>
            <a:r>
              <a:rPr lang="tr-TR" b="1" dirty="0">
                <a:solidFill>
                  <a:schemeClr val="bg1"/>
                </a:solidFill>
              </a:rPr>
              <a:t>318 28 </a:t>
            </a:r>
            <a:r>
              <a:rPr lang="tr-TR" b="1" dirty="0" smtClean="0">
                <a:solidFill>
                  <a:schemeClr val="bg1"/>
                </a:solidFill>
              </a:rPr>
              <a:t>00</a:t>
            </a:r>
          </a:p>
          <a:p>
            <a:pPr algn="ctr"/>
            <a:endParaRPr lang="tr-TR" b="1" dirty="0">
              <a:solidFill>
                <a:schemeClr val="bg1"/>
              </a:solidFill>
            </a:endParaRPr>
          </a:p>
          <a:p>
            <a:pPr algn="ctr"/>
            <a:r>
              <a:rPr lang="tr-TR" b="1" dirty="0">
                <a:solidFill>
                  <a:schemeClr val="bg1"/>
                </a:solidFill>
              </a:rPr>
              <a:t>siber.giresun@egm.gov.tr</a:t>
            </a:r>
          </a:p>
        </p:txBody>
      </p:sp>
      <p:pic>
        <p:nvPicPr>
          <p:cNvPr id="12" name="Resim 11">
            <a:hlinkClick r:id="rId17"/>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30089" y="465907"/>
            <a:ext cx="1714500" cy="1714500"/>
          </a:xfrm>
          <a:prstGeom prst="rect">
            <a:avLst/>
          </a:prstGeom>
        </p:spPr>
      </p:pic>
      <p:pic>
        <p:nvPicPr>
          <p:cNvPr id="13" name="Resim 12">
            <a:hlinkClick r:id="rId19"/>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8141" y="465907"/>
            <a:ext cx="2143125" cy="2143125"/>
          </a:xfrm>
          <a:prstGeom prst="ellipse">
            <a:avLst/>
          </a:prstGeom>
          <a:ln>
            <a:noFill/>
          </a:ln>
          <a:effectLst>
            <a:softEdge rad="112500"/>
          </a:effectLst>
        </p:spPr>
      </p:pic>
    </p:spTree>
    <p:extLst>
      <p:ext uri="{BB962C8B-B14F-4D97-AF65-F5344CB8AC3E}">
        <p14:creationId xmlns:p14="http://schemas.microsoft.com/office/powerpoint/2010/main" val="28840118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stretch>
            <a:fillRect/>
          </a:stretch>
        </p:blipFill>
        <p:spPr>
          <a:xfrm>
            <a:off x="0" y="0"/>
            <a:ext cx="12192000" cy="6888532"/>
          </a:xfrm>
          <a:prstGeom prst="rect">
            <a:avLst/>
          </a:prstGeom>
        </p:spPr>
      </p:pic>
      <p:graphicFrame>
        <p:nvGraphicFramePr>
          <p:cNvPr id="10" name="Diyagram 9"/>
          <p:cNvGraphicFramePr/>
          <p:nvPr>
            <p:extLst>
              <p:ext uri="{D42A27DB-BD31-4B8C-83A1-F6EECF244321}">
                <p14:modId xmlns:p14="http://schemas.microsoft.com/office/powerpoint/2010/main" val="1497432817"/>
              </p:ext>
            </p:extLst>
          </p:nvPr>
        </p:nvGraphicFramePr>
        <p:xfrm>
          <a:off x="1333181" y="15266"/>
          <a:ext cx="1129364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ikdörtgen 10"/>
          <p:cNvSpPr/>
          <p:nvPr/>
        </p:nvSpPr>
        <p:spPr>
          <a:xfrm>
            <a:off x="434824" y="678517"/>
            <a:ext cx="5322611" cy="1200329"/>
          </a:xfrm>
          <a:prstGeom prst="rect">
            <a:avLst/>
          </a:prstGeom>
          <a:noFill/>
        </p:spPr>
        <p:txBody>
          <a:bodyPr wrap="none" lIns="91440" tIns="45720" rIns="91440" bIns="45720">
            <a:spAutoFit/>
          </a:bodyPr>
          <a:lstStyle/>
          <a:p>
            <a:pPr algn="ctr"/>
            <a:r>
              <a:rPr lang="tr-TR" sz="7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Teşekkürler…</a:t>
            </a:r>
            <a:endParaRPr lang="tr-TR" sz="7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133074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 22"/>
          <p:cNvGrpSpPr/>
          <p:nvPr/>
        </p:nvGrpSpPr>
        <p:grpSpPr>
          <a:xfrm>
            <a:off x="1728" y="0"/>
            <a:ext cx="12203524" cy="6858000"/>
            <a:chOff x="1728" y="0"/>
            <a:chExt cx="12203524" cy="6858000"/>
          </a:xfrm>
        </p:grpSpPr>
        <p:grpSp>
          <p:nvGrpSpPr>
            <p:cNvPr id="24" name="Grup 23"/>
            <p:cNvGrpSpPr/>
            <p:nvPr/>
          </p:nvGrpSpPr>
          <p:grpSpPr>
            <a:xfrm>
              <a:off x="1728" y="0"/>
              <a:ext cx="11572875" cy="6858000"/>
              <a:chOff x="0" y="0"/>
              <a:chExt cx="11572875" cy="6858000"/>
            </a:xfrm>
          </p:grpSpPr>
          <p:pic>
            <p:nvPicPr>
              <p:cNvPr id="26" name="Resim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27" name="Resim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57625" y="0"/>
                <a:ext cx="3857625" cy="6858000"/>
              </a:xfrm>
              <a:prstGeom prst="rect">
                <a:avLst/>
              </a:prstGeom>
            </p:spPr>
          </p:pic>
          <p:pic>
            <p:nvPicPr>
              <p:cNvPr id="28" name="Resim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grpSp>
        <p:pic>
          <p:nvPicPr>
            <p:cNvPr id="25" name="Resim 24"/>
            <p:cNvPicPr>
              <a:picLocks noChangeAspect="1"/>
            </p:cNvPicPr>
            <p:nvPr/>
          </p:nvPicPr>
          <p:blipFill rotWithShape="1">
            <a:blip r:embed="rId2">
              <a:extLst>
                <a:ext uri="{28A0092B-C50C-407E-A947-70E740481C1C}">
                  <a14:useLocalDpi xmlns:a14="http://schemas.microsoft.com/office/drawing/2010/main" val="0"/>
                </a:ext>
              </a:extLst>
            </a:blip>
            <a:srcRect l="83652"/>
            <a:stretch/>
          </p:blipFill>
          <p:spPr>
            <a:xfrm flipH="1">
              <a:off x="11574602" y="0"/>
              <a:ext cx="630650" cy="6858000"/>
            </a:xfrm>
            <a:prstGeom prst="rect">
              <a:avLst/>
            </a:prstGeom>
          </p:spPr>
        </p:pic>
      </p:grpSp>
      <p:sp>
        <p:nvSpPr>
          <p:cNvPr id="2" name="TextBox 1"/>
          <p:cNvSpPr txBox="1"/>
          <p:nvPr/>
        </p:nvSpPr>
        <p:spPr>
          <a:xfrm>
            <a:off x="1726" y="322382"/>
            <a:ext cx="12190274" cy="769441"/>
          </a:xfrm>
          <a:prstGeom prst="rect">
            <a:avLst/>
          </a:prstGeom>
          <a:noFill/>
        </p:spPr>
        <p:txBody>
          <a:bodyPr wrap="square" rtlCol="0">
            <a:spAutoFit/>
          </a:bodyPr>
          <a:lstStyle/>
          <a:p>
            <a:pPr algn="ctr"/>
            <a:r>
              <a:rPr lang="tr-TR" sz="4400" b="1" dirty="0" smtClean="0">
                <a:solidFill>
                  <a:schemeClr val="bg1"/>
                </a:solidFill>
                <a:effectLst>
                  <a:outerShdw blurRad="38100" dist="38100" dir="2700000" algn="tl">
                    <a:srgbClr val="000000">
                      <a:alpha val="43137"/>
                    </a:srgbClr>
                  </a:outerShdw>
                </a:effectLst>
              </a:rPr>
              <a:t>NELERİ PAYLAŞMAMALIYIZ?</a:t>
            </a:r>
            <a:endParaRPr lang="en-US" sz="4400" b="1" dirty="0">
              <a:solidFill>
                <a:schemeClr val="bg1"/>
              </a:solidFill>
              <a:effectLst>
                <a:outerShdw blurRad="38100" dist="38100" dir="2700000" algn="tl">
                  <a:srgbClr val="000000">
                    <a:alpha val="43137"/>
                  </a:srgbClr>
                </a:outerShdw>
              </a:effectLst>
            </a:endParaRPr>
          </a:p>
        </p:txBody>
      </p:sp>
      <p:sp>
        <p:nvSpPr>
          <p:cNvPr id="4" name="Oval 3"/>
          <p:cNvSpPr>
            <a:spLocks noChangeArrowheads="1"/>
          </p:cNvSpPr>
          <p:nvPr/>
        </p:nvSpPr>
        <p:spPr bwMode="ltGray">
          <a:xfrm>
            <a:off x="3565358" y="5192854"/>
            <a:ext cx="5562600" cy="1325562"/>
          </a:xfrm>
          <a:prstGeom prst="ellipse">
            <a:avLst/>
          </a:prstGeom>
          <a:solidFill>
            <a:srgbClr val="292929">
              <a:alpha val="70000"/>
            </a:srgbClr>
          </a:solidFill>
          <a:ln w="3175">
            <a:noFill/>
            <a:round/>
            <a:headEnd/>
            <a:tailEnd type="none" w="sm" len="sm"/>
          </a:ln>
          <a:effectLst/>
        </p:spPr>
        <p:txBody>
          <a:bodyPr vert="eaVert" wrap="none" lIns="92075" tIns="46038" rIns="92075" bIns="46038" anchor="ctr"/>
          <a:lstStyle/>
          <a:p>
            <a:endParaRPr lang="tr-TR" sz="1600" b="1"/>
          </a:p>
        </p:txBody>
      </p:sp>
      <p:sp>
        <p:nvSpPr>
          <p:cNvPr id="5" name="Oval 4"/>
          <p:cNvSpPr>
            <a:spLocks noChangeArrowheads="1"/>
          </p:cNvSpPr>
          <p:nvPr/>
        </p:nvSpPr>
        <p:spPr bwMode="ltGray">
          <a:xfrm rot="-998297">
            <a:off x="2839871" y="3079891"/>
            <a:ext cx="5762625" cy="3016250"/>
          </a:xfrm>
          <a:prstGeom prst="ellipse">
            <a:avLst/>
          </a:prstGeom>
          <a:gradFill rotWithShape="0">
            <a:gsLst>
              <a:gs pos="0">
                <a:srgbClr val="29698D"/>
              </a:gs>
              <a:gs pos="50000">
                <a:srgbClr val="29698D">
                  <a:gamma/>
                  <a:tint val="24314"/>
                  <a:invGamma/>
                </a:srgbClr>
              </a:gs>
              <a:gs pos="100000">
                <a:srgbClr val="29698D"/>
              </a:gs>
            </a:gsLst>
            <a:lin ang="0" scaled="1"/>
          </a:gradFill>
          <a:ln w="12700">
            <a:noFill/>
            <a:round/>
            <a:headEnd type="none" w="sm" len="sm"/>
            <a:tailEnd type="none" w="sm" len="sm"/>
          </a:ln>
          <a:effectLst/>
        </p:spPr>
        <p:txBody>
          <a:bodyPr wrap="none" anchor="ctr"/>
          <a:lstStyle/>
          <a:p>
            <a:endParaRPr lang="tr-TR" sz="1600" b="1"/>
          </a:p>
        </p:txBody>
      </p:sp>
      <p:sp>
        <p:nvSpPr>
          <p:cNvPr id="6" name="Arc 6"/>
          <p:cNvSpPr>
            <a:spLocks/>
          </p:cNvSpPr>
          <p:nvPr/>
        </p:nvSpPr>
        <p:spPr bwMode="gray">
          <a:xfrm rot="-998297">
            <a:off x="5544971" y="2995754"/>
            <a:ext cx="2851150" cy="1538287"/>
          </a:xfrm>
          <a:custGeom>
            <a:avLst/>
            <a:gdLst>
              <a:gd name="G0" fmla="+- 0 0 0"/>
              <a:gd name="G1" fmla="+- 14335 0 0"/>
              <a:gd name="G2" fmla="+- 21600 0 0"/>
              <a:gd name="T0" fmla="*/ 16157 w 21600"/>
              <a:gd name="T1" fmla="*/ 0 h 22718"/>
              <a:gd name="T2" fmla="*/ 19907 w 21600"/>
              <a:gd name="T3" fmla="*/ 22718 h 22718"/>
              <a:gd name="T4" fmla="*/ 0 w 21600"/>
              <a:gd name="T5" fmla="*/ 14335 h 22718"/>
            </a:gdLst>
            <a:ahLst/>
            <a:cxnLst>
              <a:cxn ang="0">
                <a:pos x="T0" y="T1"/>
              </a:cxn>
              <a:cxn ang="0">
                <a:pos x="T2" y="T3"/>
              </a:cxn>
              <a:cxn ang="0">
                <a:pos x="T4" y="T5"/>
              </a:cxn>
            </a:cxnLst>
            <a:rect l="0" t="0" r="r" b="b"/>
            <a:pathLst>
              <a:path w="21600" h="22718" fill="none" extrusionOk="0">
                <a:moveTo>
                  <a:pt x="16157" y="-1"/>
                </a:moveTo>
                <a:cubicBezTo>
                  <a:pt x="19663" y="3951"/>
                  <a:pt x="21600" y="9051"/>
                  <a:pt x="21600" y="14335"/>
                </a:cubicBezTo>
                <a:cubicBezTo>
                  <a:pt x="21600" y="17214"/>
                  <a:pt x="21024" y="20064"/>
                  <a:pt x="19906" y="22717"/>
                </a:cubicBezTo>
              </a:path>
              <a:path w="21600" h="22718" stroke="0" extrusionOk="0">
                <a:moveTo>
                  <a:pt x="16157" y="-1"/>
                </a:moveTo>
                <a:cubicBezTo>
                  <a:pt x="19663" y="3951"/>
                  <a:pt x="21600" y="9051"/>
                  <a:pt x="21600" y="14335"/>
                </a:cubicBezTo>
                <a:cubicBezTo>
                  <a:pt x="21600" y="17214"/>
                  <a:pt x="21024" y="20064"/>
                  <a:pt x="19906" y="22717"/>
                </a:cubicBezTo>
                <a:lnTo>
                  <a:pt x="0" y="14335"/>
                </a:lnTo>
                <a:close/>
              </a:path>
            </a:pathLst>
          </a:custGeom>
          <a:solidFill>
            <a:srgbClr val="0099CC"/>
          </a:solidFill>
          <a:ln w="12700">
            <a:noFill/>
            <a:round/>
            <a:headEnd type="none" w="sm" len="sm"/>
            <a:tailEnd type="none" w="sm" len="sm"/>
          </a:ln>
          <a:effectLst/>
        </p:spPr>
        <p:txBody>
          <a:bodyPr wrap="none" anchor="ctr"/>
          <a:lstStyle/>
          <a:p>
            <a:endParaRPr lang="tr-TR" sz="1600" b="1"/>
          </a:p>
        </p:txBody>
      </p:sp>
      <p:sp>
        <p:nvSpPr>
          <p:cNvPr id="7" name="Arc 7"/>
          <p:cNvSpPr>
            <a:spLocks/>
          </p:cNvSpPr>
          <p:nvPr/>
        </p:nvSpPr>
        <p:spPr bwMode="gray">
          <a:xfrm rot="20601703" flipH="1">
            <a:off x="2950996" y="4308616"/>
            <a:ext cx="2876550" cy="1630363"/>
          </a:xfrm>
          <a:custGeom>
            <a:avLst/>
            <a:gdLst>
              <a:gd name="G0" fmla="+- 0 0 0"/>
              <a:gd name="G1" fmla="+- 6947 0 0"/>
              <a:gd name="G2" fmla="+- 21600 0 0"/>
              <a:gd name="T0" fmla="*/ 20452 w 21600"/>
              <a:gd name="T1" fmla="*/ 0 h 24439"/>
              <a:gd name="T2" fmla="*/ 12673 w 21600"/>
              <a:gd name="T3" fmla="*/ 24439 h 24439"/>
              <a:gd name="T4" fmla="*/ 0 w 21600"/>
              <a:gd name="T5" fmla="*/ 6947 h 24439"/>
            </a:gdLst>
            <a:ahLst/>
            <a:cxnLst>
              <a:cxn ang="0">
                <a:pos x="T0" y="T1"/>
              </a:cxn>
              <a:cxn ang="0">
                <a:pos x="T2" y="T3"/>
              </a:cxn>
              <a:cxn ang="0">
                <a:pos x="T4" y="T5"/>
              </a:cxn>
            </a:cxnLst>
            <a:rect l="0" t="0" r="r" b="b"/>
            <a:pathLst>
              <a:path w="21600" h="24439" fill="none" extrusionOk="0">
                <a:moveTo>
                  <a:pt x="20452" y="-1"/>
                </a:moveTo>
                <a:cubicBezTo>
                  <a:pt x="21212" y="2237"/>
                  <a:pt x="21600" y="4584"/>
                  <a:pt x="21600" y="6947"/>
                </a:cubicBezTo>
                <a:cubicBezTo>
                  <a:pt x="21600" y="13871"/>
                  <a:pt x="18280" y="20376"/>
                  <a:pt x="12672" y="24438"/>
                </a:cubicBezTo>
              </a:path>
              <a:path w="21600" h="24439" stroke="0" extrusionOk="0">
                <a:moveTo>
                  <a:pt x="20452" y="-1"/>
                </a:moveTo>
                <a:cubicBezTo>
                  <a:pt x="21212" y="2237"/>
                  <a:pt x="21600" y="4584"/>
                  <a:pt x="21600" y="6947"/>
                </a:cubicBezTo>
                <a:cubicBezTo>
                  <a:pt x="21600" y="13871"/>
                  <a:pt x="18280" y="20376"/>
                  <a:pt x="12672" y="24438"/>
                </a:cubicBezTo>
                <a:lnTo>
                  <a:pt x="0" y="6947"/>
                </a:lnTo>
                <a:close/>
              </a:path>
            </a:pathLst>
          </a:custGeom>
          <a:gradFill rotWithShape="1">
            <a:gsLst>
              <a:gs pos="0">
                <a:srgbClr val="47ABE3">
                  <a:gamma/>
                  <a:tint val="45490"/>
                  <a:invGamma/>
                </a:srgbClr>
              </a:gs>
              <a:gs pos="100000">
                <a:srgbClr val="47ABE3"/>
              </a:gs>
            </a:gsLst>
            <a:lin ang="2700000" scaled="1"/>
          </a:gradFill>
          <a:ln w="12700">
            <a:noFill/>
            <a:round/>
            <a:headEnd type="none" w="sm" len="sm"/>
            <a:tailEnd type="none" w="sm" len="sm"/>
          </a:ln>
          <a:effectLst/>
        </p:spPr>
        <p:txBody>
          <a:bodyPr wrap="none" anchor="ctr"/>
          <a:lstStyle/>
          <a:p>
            <a:endParaRPr lang="tr-TR" sz="1600" b="1"/>
          </a:p>
        </p:txBody>
      </p:sp>
      <p:sp>
        <p:nvSpPr>
          <p:cNvPr id="8" name="Arc 8"/>
          <p:cNvSpPr>
            <a:spLocks/>
          </p:cNvSpPr>
          <p:nvPr/>
        </p:nvSpPr>
        <p:spPr bwMode="gray">
          <a:xfrm rot="-998297">
            <a:off x="4789321" y="2724291"/>
            <a:ext cx="2813050" cy="1417638"/>
          </a:xfrm>
          <a:custGeom>
            <a:avLst/>
            <a:gdLst>
              <a:gd name="G0" fmla="+- 4839 0 0"/>
              <a:gd name="G1" fmla="+- 21600 0 0"/>
              <a:gd name="G2" fmla="+- 21600 0 0"/>
              <a:gd name="T0" fmla="*/ 0 w 21397"/>
              <a:gd name="T1" fmla="*/ 549 h 21600"/>
              <a:gd name="T2" fmla="*/ 21397 w 21397"/>
              <a:gd name="T3" fmla="*/ 7730 h 21600"/>
              <a:gd name="T4" fmla="*/ 4839 w 21397"/>
              <a:gd name="T5" fmla="*/ 21600 h 21600"/>
            </a:gdLst>
            <a:ahLst/>
            <a:cxnLst>
              <a:cxn ang="0">
                <a:pos x="T0" y="T1"/>
              </a:cxn>
              <a:cxn ang="0">
                <a:pos x="T2" y="T3"/>
              </a:cxn>
              <a:cxn ang="0">
                <a:pos x="T4" y="T5"/>
              </a:cxn>
            </a:cxnLst>
            <a:rect l="0" t="0" r="r" b="b"/>
            <a:pathLst>
              <a:path w="21397" h="21600" fill="none" extrusionOk="0">
                <a:moveTo>
                  <a:pt x="0" y="549"/>
                </a:moveTo>
                <a:cubicBezTo>
                  <a:pt x="1587" y="184"/>
                  <a:pt x="3210" y="-1"/>
                  <a:pt x="4839" y="0"/>
                </a:cubicBezTo>
                <a:cubicBezTo>
                  <a:pt x="11230" y="0"/>
                  <a:pt x="17293" y="2830"/>
                  <a:pt x="21397" y="7729"/>
                </a:cubicBezTo>
              </a:path>
              <a:path w="21397" h="21600" stroke="0" extrusionOk="0">
                <a:moveTo>
                  <a:pt x="0" y="549"/>
                </a:moveTo>
                <a:cubicBezTo>
                  <a:pt x="1587" y="184"/>
                  <a:pt x="3210" y="-1"/>
                  <a:pt x="4839" y="0"/>
                </a:cubicBezTo>
                <a:cubicBezTo>
                  <a:pt x="11230" y="0"/>
                  <a:pt x="17293" y="2830"/>
                  <a:pt x="21397" y="7729"/>
                </a:cubicBezTo>
                <a:lnTo>
                  <a:pt x="4839" y="21600"/>
                </a:lnTo>
                <a:close/>
              </a:path>
            </a:pathLst>
          </a:custGeom>
          <a:gradFill rotWithShape="1">
            <a:gsLst>
              <a:gs pos="0">
                <a:srgbClr val="AAA0F8">
                  <a:gamma/>
                  <a:shade val="46275"/>
                  <a:invGamma/>
                </a:srgbClr>
              </a:gs>
              <a:gs pos="100000">
                <a:srgbClr val="AAA0F8"/>
              </a:gs>
            </a:gsLst>
            <a:lin ang="2700000" scaled="1"/>
          </a:gradFill>
          <a:ln w="12700">
            <a:noFill/>
            <a:round/>
            <a:headEnd type="none" w="sm" len="sm"/>
            <a:tailEnd type="none" w="sm" len="sm"/>
          </a:ln>
          <a:effectLst/>
        </p:spPr>
        <p:txBody>
          <a:bodyPr wrap="none" anchor="ctr"/>
          <a:lstStyle/>
          <a:p>
            <a:endParaRPr lang="tr-TR" sz="1600" b="1"/>
          </a:p>
        </p:txBody>
      </p:sp>
      <p:sp>
        <p:nvSpPr>
          <p:cNvPr id="9" name="Arc 9"/>
          <p:cNvSpPr>
            <a:spLocks/>
          </p:cNvSpPr>
          <p:nvPr/>
        </p:nvSpPr>
        <p:spPr bwMode="gray">
          <a:xfrm rot="20601703" flipH="1">
            <a:off x="2750971" y="3376754"/>
            <a:ext cx="2762250" cy="1381125"/>
          </a:xfrm>
          <a:custGeom>
            <a:avLst/>
            <a:gdLst>
              <a:gd name="G0" fmla="+- 0 0 0"/>
              <a:gd name="G1" fmla="+- 21142 0 0"/>
              <a:gd name="G2" fmla="+- 21600 0 0"/>
              <a:gd name="T0" fmla="*/ 4423 w 20934"/>
              <a:gd name="T1" fmla="*/ 0 h 21142"/>
              <a:gd name="T2" fmla="*/ 20934 w 20934"/>
              <a:gd name="T3" fmla="*/ 15820 h 21142"/>
              <a:gd name="T4" fmla="*/ 0 w 20934"/>
              <a:gd name="T5" fmla="*/ 21142 h 21142"/>
            </a:gdLst>
            <a:ahLst/>
            <a:cxnLst>
              <a:cxn ang="0">
                <a:pos x="T0" y="T1"/>
              </a:cxn>
              <a:cxn ang="0">
                <a:pos x="T2" y="T3"/>
              </a:cxn>
              <a:cxn ang="0">
                <a:pos x="T4" y="T5"/>
              </a:cxn>
            </a:cxnLst>
            <a:rect l="0" t="0" r="r" b="b"/>
            <a:pathLst>
              <a:path w="20934" h="21142" fill="none" extrusionOk="0">
                <a:moveTo>
                  <a:pt x="4423" y="-1"/>
                </a:moveTo>
                <a:cubicBezTo>
                  <a:pt x="12495" y="1688"/>
                  <a:pt x="18902" y="7826"/>
                  <a:pt x="20934" y="15819"/>
                </a:cubicBezTo>
              </a:path>
              <a:path w="20934" h="21142" stroke="0" extrusionOk="0">
                <a:moveTo>
                  <a:pt x="4423" y="-1"/>
                </a:moveTo>
                <a:cubicBezTo>
                  <a:pt x="12495" y="1688"/>
                  <a:pt x="18902" y="7826"/>
                  <a:pt x="20934" y="15819"/>
                </a:cubicBezTo>
                <a:lnTo>
                  <a:pt x="0" y="21142"/>
                </a:lnTo>
                <a:close/>
              </a:path>
            </a:pathLst>
          </a:custGeom>
          <a:gradFill rotWithShape="1">
            <a:gsLst>
              <a:gs pos="0">
                <a:srgbClr val="47ABE3"/>
              </a:gs>
              <a:gs pos="100000">
                <a:srgbClr val="47ABE3">
                  <a:gamma/>
                  <a:shade val="46275"/>
                  <a:invGamma/>
                </a:srgbClr>
              </a:gs>
            </a:gsLst>
            <a:lin ang="2700000" scaled="1"/>
          </a:gradFill>
          <a:ln w="12700">
            <a:noFill/>
            <a:round/>
            <a:headEnd type="none" w="sm" len="sm"/>
            <a:tailEnd type="none" w="sm" len="sm"/>
          </a:ln>
          <a:effectLst/>
        </p:spPr>
        <p:txBody>
          <a:bodyPr wrap="none" anchor="ctr"/>
          <a:lstStyle/>
          <a:p>
            <a:endParaRPr lang="tr-TR" sz="1600" b="1"/>
          </a:p>
        </p:txBody>
      </p:sp>
      <p:sp>
        <p:nvSpPr>
          <p:cNvPr id="10" name="Oval 9"/>
          <p:cNvSpPr>
            <a:spLocks noChangeArrowheads="1"/>
          </p:cNvSpPr>
          <p:nvPr/>
        </p:nvSpPr>
        <p:spPr bwMode="gray">
          <a:xfrm rot="-998297">
            <a:off x="4357521" y="3632341"/>
            <a:ext cx="2695575" cy="1339850"/>
          </a:xfrm>
          <a:prstGeom prst="ellipse">
            <a:avLst/>
          </a:prstGeom>
          <a:gradFill rotWithShape="0">
            <a:gsLst>
              <a:gs pos="0">
                <a:srgbClr val="000000"/>
              </a:gs>
              <a:gs pos="50000">
                <a:srgbClr val="000000">
                  <a:gamma/>
                  <a:tint val="24314"/>
                  <a:invGamma/>
                </a:srgbClr>
              </a:gs>
              <a:gs pos="100000">
                <a:srgbClr val="000000"/>
              </a:gs>
            </a:gsLst>
            <a:lin ang="0" scaled="1"/>
          </a:gradFill>
          <a:ln w="12700">
            <a:noFill/>
            <a:round/>
            <a:headEnd type="none" w="sm" len="sm"/>
            <a:tailEnd type="none" w="sm" len="sm"/>
          </a:ln>
          <a:effectLst/>
        </p:spPr>
        <p:txBody>
          <a:bodyPr wrap="none" anchor="ctr"/>
          <a:lstStyle/>
          <a:p>
            <a:endParaRPr lang="tr-TR" sz="1600" b="1"/>
          </a:p>
        </p:txBody>
      </p:sp>
      <p:sp>
        <p:nvSpPr>
          <p:cNvPr id="11" name="Text Box 11"/>
          <p:cNvSpPr txBox="1">
            <a:spLocks noChangeArrowheads="1"/>
          </p:cNvSpPr>
          <p:nvPr/>
        </p:nvSpPr>
        <p:spPr bwMode="white">
          <a:xfrm>
            <a:off x="3408834" y="3804560"/>
            <a:ext cx="1199366" cy="584775"/>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Resimler</a:t>
            </a:r>
          </a:p>
          <a:p>
            <a:pPr algn="ctr"/>
            <a:r>
              <a:rPr lang="tr-TR" sz="1600" b="1" dirty="0" smtClean="0">
                <a:latin typeface="Verdana" pitchFamily="34" charset="0"/>
              </a:rPr>
              <a:t>Videolar</a:t>
            </a:r>
            <a:endParaRPr lang="en-US" sz="1600" b="1" dirty="0"/>
          </a:p>
        </p:txBody>
      </p:sp>
      <p:sp>
        <p:nvSpPr>
          <p:cNvPr id="12" name="Text Box 12"/>
          <p:cNvSpPr txBox="1">
            <a:spLocks noChangeArrowheads="1"/>
          </p:cNvSpPr>
          <p:nvPr/>
        </p:nvSpPr>
        <p:spPr bwMode="white">
          <a:xfrm>
            <a:off x="5001317" y="2940191"/>
            <a:ext cx="1923924" cy="584775"/>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Banka ve Kredi</a:t>
            </a:r>
          </a:p>
          <a:p>
            <a:pPr algn="ctr"/>
            <a:r>
              <a:rPr lang="tr-TR" sz="1600" b="1" dirty="0" smtClean="0">
                <a:latin typeface="Verdana" pitchFamily="34" charset="0"/>
              </a:rPr>
              <a:t>Kart Bilgileri</a:t>
            </a:r>
            <a:endParaRPr lang="en-US" sz="1600" b="1" dirty="0"/>
          </a:p>
        </p:txBody>
      </p:sp>
      <p:sp>
        <p:nvSpPr>
          <p:cNvPr id="13" name="Text Box 13"/>
          <p:cNvSpPr txBox="1">
            <a:spLocks noChangeArrowheads="1"/>
          </p:cNvSpPr>
          <p:nvPr/>
        </p:nvSpPr>
        <p:spPr bwMode="white">
          <a:xfrm>
            <a:off x="6936600" y="3397391"/>
            <a:ext cx="1406154" cy="338554"/>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Açık Adres</a:t>
            </a:r>
            <a:endParaRPr lang="en-US" sz="1600" b="1" dirty="0"/>
          </a:p>
        </p:txBody>
      </p:sp>
      <p:sp>
        <p:nvSpPr>
          <p:cNvPr id="14" name="Freeform 14"/>
          <p:cNvSpPr>
            <a:spLocks/>
          </p:cNvSpPr>
          <p:nvPr/>
        </p:nvSpPr>
        <p:spPr bwMode="gray">
          <a:xfrm>
            <a:off x="7680158" y="3930791"/>
            <a:ext cx="1295400" cy="338554"/>
          </a:xfrm>
          <a:custGeom>
            <a:avLst/>
            <a:gdLst/>
            <a:ahLst/>
            <a:cxnLst>
              <a:cxn ang="0">
                <a:pos x="0" y="841"/>
              </a:cxn>
              <a:cxn ang="0">
                <a:pos x="784" y="0"/>
              </a:cxn>
              <a:cxn ang="0">
                <a:pos x="816" y="280"/>
              </a:cxn>
              <a:cxn ang="0">
                <a:pos x="544" y="672"/>
              </a:cxn>
              <a:cxn ang="0">
                <a:pos x="25" y="1078"/>
              </a:cxn>
              <a:cxn ang="0">
                <a:pos x="0" y="841"/>
              </a:cxn>
            </a:cxnLst>
            <a:rect l="0" t="0" r="r" b="b"/>
            <a:pathLst>
              <a:path w="816" h="1078">
                <a:moveTo>
                  <a:pt x="0" y="841"/>
                </a:moveTo>
                <a:lnTo>
                  <a:pt x="784" y="0"/>
                </a:lnTo>
                <a:lnTo>
                  <a:pt x="816" y="280"/>
                </a:lnTo>
                <a:cubicBezTo>
                  <a:pt x="776" y="392"/>
                  <a:pt x="676" y="539"/>
                  <a:pt x="544" y="672"/>
                </a:cubicBezTo>
                <a:cubicBezTo>
                  <a:pt x="412" y="805"/>
                  <a:pt x="116" y="1050"/>
                  <a:pt x="25" y="1078"/>
                </a:cubicBezTo>
                <a:cubicBezTo>
                  <a:pt x="7" y="1006"/>
                  <a:pt x="0" y="841"/>
                  <a:pt x="0" y="841"/>
                </a:cubicBezTo>
                <a:close/>
              </a:path>
            </a:pathLst>
          </a:custGeom>
          <a:gradFill rotWithShape="0">
            <a:gsLst>
              <a:gs pos="0">
                <a:srgbClr val="6600CC">
                  <a:gamma/>
                  <a:tint val="45490"/>
                  <a:invGamma/>
                </a:srgbClr>
              </a:gs>
              <a:gs pos="100000">
                <a:srgbClr val="6600CC"/>
              </a:gs>
            </a:gsLst>
            <a:lin ang="0" scaled="1"/>
          </a:gradFill>
          <a:ln w="9525" cap="flat" cmpd="sng">
            <a:noFill/>
            <a:prstDash val="solid"/>
            <a:round/>
            <a:headEnd/>
            <a:tailEnd/>
          </a:ln>
          <a:effectLst/>
        </p:spPr>
        <p:txBody>
          <a:bodyPr>
            <a:spAutoFit/>
          </a:bodyPr>
          <a:lstStyle/>
          <a:p>
            <a:endParaRPr lang="tr-TR" sz="1600" b="1"/>
          </a:p>
        </p:txBody>
      </p:sp>
      <p:sp>
        <p:nvSpPr>
          <p:cNvPr id="15" name="Arc 15"/>
          <p:cNvSpPr>
            <a:spLocks/>
          </p:cNvSpPr>
          <p:nvPr/>
        </p:nvSpPr>
        <p:spPr bwMode="gray">
          <a:xfrm rot="-1060795">
            <a:off x="6078371" y="3937141"/>
            <a:ext cx="2984500" cy="1346200"/>
          </a:xfrm>
          <a:custGeom>
            <a:avLst/>
            <a:gdLst>
              <a:gd name="G0" fmla="+- 0 0 0"/>
              <a:gd name="G1" fmla="+- 0 0 0"/>
              <a:gd name="G2" fmla="+- 21600 0 0"/>
              <a:gd name="T0" fmla="*/ 20601 w 20601"/>
              <a:gd name="T1" fmla="*/ 6492 h 19523"/>
              <a:gd name="T2" fmla="*/ 9242 w 20601"/>
              <a:gd name="T3" fmla="*/ 19523 h 19523"/>
              <a:gd name="T4" fmla="*/ 0 w 20601"/>
              <a:gd name="T5" fmla="*/ 0 h 19523"/>
            </a:gdLst>
            <a:ahLst/>
            <a:cxnLst>
              <a:cxn ang="0">
                <a:pos x="T0" y="T1"/>
              </a:cxn>
              <a:cxn ang="0">
                <a:pos x="T2" y="T3"/>
              </a:cxn>
              <a:cxn ang="0">
                <a:pos x="T4" y="T5"/>
              </a:cxn>
            </a:cxnLst>
            <a:rect l="0" t="0" r="r" b="b"/>
            <a:pathLst>
              <a:path w="20601" h="19523" fill="none" extrusionOk="0">
                <a:moveTo>
                  <a:pt x="20601" y="6492"/>
                </a:moveTo>
                <a:cubicBezTo>
                  <a:pt x="18793" y="12227"/>
                  <a:pt x="14677" y="16949"/>
                  <a:pt x="9241" y="19522"/>
                </a:cubicBezTo>
              </a:path>
              <a:path w="20601" h="19523" stroke="0" extrusionOk="0">
                <a:moveTo>
                  <a:pt x="20601" y="6492"/>
                </a:moveTo>
                <a:cubicBezTo>
                  <a:pt x="18793" y="12227"/>
                  <a:pt x="14677" y="16949"/>
                  <a:pt x="9241" y="19522"/>
                </a:cubicBezTo>
                <a:lnTo>
                  <a:pt x="0" y="0"/>
                </a:lnTo>
                <a:close/>
              </a:path>
            </a:pathLst>
          </a:custGeom>
          <a:solidFill>
            <a:srgbClr val="CC99FF"/>
          </a:solidFill>
          <a:ln w="12700">
            <a:noFill/>
            <a:round/>
            <a:headEnd type="none" w="sm" len="sm"/>
            <a:tailEnd type="none" w="sm" len="sm"/>
          </a:ln>
          <a:effectLst/>
        </p:spPr>
        <p:txBody>
          <a:bodyPr wrap="none" anchor="ctr"/>
          <a:lstStyle/>
          <a:p>
            <a:endParaRPr lang="tr-TR" sz="1600" b="1"/>
          </a:p>
        </p:txBody>
      </p:sp>
      <p:sp>
        <p:nvSpPr>
          <p:cNvPr id="16" name="Freeform 16"/>
          <p:cNvSpPr>
            <a:spLocks/>
          </p:cNvSpPr>
          <p:nvPr/>
        </p:nvSpPr>
        <p:spPr bwMode="gray">
          <a:xfrm>
            <a:off x="5979946" y="4411804"/>
            <a:ext cx="1758950" cy="338554"/>
          </a:xfrm>
          <a:custGeom>
            <a:avLst/>
            <a:gdLst/>
            <a:ahLst/>
            <a:cxnLst>
              <a:cxn ang="0">
                <a:pos x="1071" y="546"/>
              </a:cxn>
              <a:cxn ang="0">
                <a:pos x="1108" y="779"/>
              </a:cxn>
              <a:cxn ang="0">
                <a:pos x="67" y="168"/>
              </a:cxn>
              <a:cxn ang="0">
                <a:pos x="0" y="0"/>
              </a:cxn>
              <a:cxn ang="0">
                <a:pos x="1071" y="546"/>
              </a:cxn>
            </a:cxnLst>
            <a:rect l="0" t="0" r="r" b="b"/>
            <a:pathLst>
              <a:path w="1108" h="779">
                <a:moveTo>
                  <a:pt x="1071" y="546"/>
                </a:moveTo>
                <a:lnTo>
                  <a:pt x="1108" y="779"/>
                </a:lnTo>
                <a:lnTo>
                  <a:pt x="67" y="168"/>
                </a:lnTo>
                <a:lnTo>
                  <a:pt x="0" y="0"/>
                </a:lnTo>
                <a:lnTo>
                  <a:pt x="1071" y="546"/>
                </a:lnTo>
                <a:close/>
              </a:path>
            </a:pathLst>
          </a:custGeom>
          <a:gradFill rotWithShape="1">
            <a:gsLst>
              <a:gs pos="0">
                <a:srgbClr val="5007A1">
                  <a:gamma/>
                  <a:tint val="45490"/>
                  <a:invGamma/>
                </a:srgbClr>
              </a:gs>
              <a:gs pos="100000">
                <a:srgbClr val="5007A1"/>
              </a:gs>
            </a:gsLst>
            <a:lin ang="2700000" scaled="1"/>
          </a:gradFill>
          <a:ln w="9525" cap="flat" cmpd="sng">
            <a:noFill/>
            <a:prstDash val="solid"/>
            <a:round/>
            <a:headEnd/>
            <a:tailEnd/>
          </a:ln>
          <a:effectLst/>
        </p:spPr>
        <p:txBody>
          <a:bodyPr>
            <a:spAutoFit/>
          </a:bodyPr>
          <a:lstStyle/>
          <a:p>
            <a:endParaRPr lang="tr-TR" sz="1600" b="1"/>
          </a:p>
        </p:txBody>
      </p:sp>
      <p:sp>
        <p:nvSpPr>
          <p:cNvPr id="17" name="Text Box 17"/>
          <p:cNvSpPr txBox="1">
            <a:spLocks noChangeArrowheads="1"/>
          </p:cNvSpPr>
          <p:nvPr/>
        </p:nvSpPr>
        <p:spPr bwMode="white">
          <a:xfrm>
            <a:off x="7048660" y="4318983"/>
            <a:ext cx="1268296" cy="584775"/>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TC Kimlik</a:t>
            </a:r>
          </a:p>
          <a:p>
            <a:pPr algn="ctr"/>
            <a:r>
              <a:rPr lang="tr-TR" sz="1600" b="1" dirty="0" smtClean="0">
                <a:latin typeface="Verdana" pitchFamily="34" charset="0"/>
              </a:rPr>
              <a:t>Bilgileri</a:t>
            </a:r>
            <a:endParaRPr lang="en-US" sz="1600" b="1" dirty="0"/>
          </a:p>
        </p:txBody>
      </p:sp>
      <p:sp>
        <p:nvSpPr>
          <p:cNvPr id="18" name="Text Box 18"/>
          <p:cNvSpPr txBox="1">
            <a:spLocks noChangeArrowheads="1"/>
          </p:cNvSpPr>
          <p:nvPr/>
        </p:nvSpPr>
        <p:spPr bwMode="white">
          <a:xfrm>
            <a:off x="5348309" y="5149991"/>
            <a:ext cx="1077539" cy="584775"/>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Okul </a:t>
            </a:r>
          </a:p>
          <a:p>
            <a:pPr algn="ctr"/>
            <a:r>
              <a:rPr lang="tr-TR" sz="1600" b="1" dirty="0" smtClean="0">
                <a:latin typeface="Verdana" pitchFamily="34" charset="0"/>
              </a:rPr>
              <a:t>Bilgileri</a:t>
            </a:r>
            <a:endParaRPr lang="en-US" sz="1600" b="1" dirty="0"/>
          </a:p>
        </p:txBody>
      </p:sp>
      <p:sp>
        <p:nvSpPr>
          <p:cNvPr id="19" name="Text Box 19"/>
          <p:cNvSpPr txBox="1">
            <a:spLocks noChangeArrowheads="1"/>
          </p:cNvSpPr>
          <p:nvPr/>
        </p:nvSpPr>
        <p:spPr bwMode="white">
          <a:xfrm>
            <a:off x="3336710" y="4997591"/>
            <a:ext cx="1290738" cy="584775"/>
          </a:xfrm>
          <a:prstGeom prst="rect">
            <a:avLst/>
          </a:prstGeom>
          <a:noFill/>
          <a:ln w="9525" algn="ctr">
            <a:noFill/>
            <a:miter lim="800000"/>
            <a:headEnd/>
            <a:tailEnd/>
          </a:ln>
          <a:effectLst/>
        </p:spPr>
        <p:txBody>
          <a:bodyPr wrap="none">
            <a:spAutoFit/>
          </a:bodyPr>
          <a:lstStyle/>
          <a:p>
            <a:pPr algn="ctr"/>
            <a:r>
              <a:rPr lang="tr-TR" sz="1600" b="1" dirty="0" smtClean="0">
                <a:latin typeface="Verdana" pitchFamily="34" charset="0"/>
              </a:rPr>
              <a:t>Telefon</a:t>
            </a:r>
          </a:p>
          <a:p>
            <a:pPr algn="ctr"/>
            <a:r>
              <a:rPr lang="tr-TR" sz="1600" b="1" dirty="0" smtClean="0">
                <a:latin typeface="Verdana" pitchFamily="34" charset="0"/>
              </a:rPr>
              <a:t>Numarası</a:t>
            </a:r>
            <a:endParaRPr lang="en-US" sz="1600" b="1" dirty="0"/>
          </a:p>
        </p:txBody>
      </p:sp>
      <p:sp>
        <p:nvSpPr>
          <p:cNvPr id="20" name="Oval 19"/>
          <p:cNvSpPr>
            <a:spLocks noChangeArrowheads="1"/>
          </p:cNvSpPr>
          <p:nvPr/>
        </p:nvSpPr>
        <p:spPr bwMode="white">
          <a:xfrm rot="-998297">
            <a:off x="4459121" y="3884754"/>
            <a:ext cx="2586037" cy="1090612"/>
          </a:xfrm>
          <a:prstGeom prst="ellipse">
            <a:avLst/>
          </a:prstGeom>
          <a:gradFill rotWithShape="1">
            <a:gsLst>
              <a:gs pos="0">
                <a:srgbClr val="1D208F">
                  <a:gamma/>
                  <a:shade val="46275"/>
                  <a:invGamma/>
                </a:srgbClr>
              </a:gs>
              <a:gs pos="100000">
                <a:srgbClr val="1D208F"/>
              </a:gs>
            </a:gsLst>
            <a:lin ang="5400000" scaled="1"/>
          </a:gradFill>
          <a:ln w="12700">
            <a:noFill/>
            <a:round/>
            <a:headEnd type="none" w="sm" len="sm"/>
            <a:tailEnd type="none" w="sm" len="sm"/>
          </a:ln>
          <a:effectLst/>
        </p:spPr>
        <p:txBody>
          <a:bodyPr wrap="none" anchor="ctr"/>
          <a:lstStyle/>
          <a:p>
            <a:endParaRPr lang="tr-TR" sz="1600" b="1"/>
          </a:p>
        </p:txBody>
      </p:sp>
      <p:sp>
        <p:nvSpPr>
          <p:cNvPr id="21" name="Freeform 21"/>
          <p:cNvSpPr>
            <a:spLocks/>
          </p:cNvSpPr>
          <p:nvPr/>
        </p:nvSpPr>
        <p:spPr bwMode="gray">
          <a:xfrm>
            <a:off x="6156158" y="4807091"/>
            <a:ext cx="1282700" cy="1028700"/>
          </a:xfrm>
          <a:custGeom>
            <a:avLst/>
            <a:gdLst/>
            <a:ahLst/>
            <a:cxnLst>
              <a:cxn ang="0">
                <a:pos x="0" y="24"/>
              </a:cxn>
              <a:cxn ang="0">
                <a:pos x="352" y="448"/>
              </a:cxn>
              <a:cxn ang="0">
                <a:pos x="360" y="648"/>
              </a:cxn>
              <a:cxn ang="0">
                <a:pos x="808" y="424"/>
              </a:cxn>
              <a:cxn ang="0">
                <a:pos x="104" y="0"/>
              </a:cxn>
              <a:cxn ang="0">
                <a:pos x="0" y="24"/>
              </a:cxn>
            </a:cxnLst>
            <a:rect l="0" t="0" r="r" b="b"/>
            <a:pathLst>
              <a:path w="808" h="648">
                <a:moveTo>
                  <a:pt x="0" y="24"/>
                </a:moveTo>
                <a:lnTo>
                  <a:pt x="352" y="448"/>
                </a:lnTo>
                <a:lnTo>
                  <a:pt x="360" y="648"/>
                </a:lnTo>
                <a:lnTo>
                  <a:pt x="808" y="424"/>
                </a:lnTo>
                <a:lnTo>
                  <a:pt x="104" y="0"/>
                </a:lnTo>
                <a:lnTo>
                  <a:pt x="0" y="24"/>
                </a:lnTo>
                <a:close/>
              </a:path>
            </a:pathLst>
          </a:custGeom>
          <a:solidFill>
            <a:srgbClr val="003399">
              <a:alpha val="49001"/>
            </a:srgbClr>
          </a:solidFill>
          <a:ln w="9525" cap="flat" cmpd="sng">
            <a:noFill/>
            <a:prstDash val="solid"/>
            <a:round/>
            <a:headEnd/>
            <a:tailEnd/>
          </a:ln>
          <a:effectLst/>
        </p:spPr>
        <p:txBody>
          <a:bodyPr wrap="none" anchor="ctr"/>
          <a:lstStyle/>
          <a:p>
            <a:endParaRPr lang="tr-TR" sz="1600" b="1"/>
          </a:p>
        </p:txBody>
      </p:sp>
      <p:sp>
        <p:nvSpPr>
          <p:cNvPr id="22" name="Text Box 8"/>
          <p:cNvSpPr txBox="1">
            <a:spLocks noChangeArrowheads="1"/>
          </p:cNvSpPr>
          <p:nvPr/>
        </p:nvSpPr>
        <p:spPr bwMode="auto">
          <a:xfrm>
            <a:off x="1727" y="1526811"/>
            <a:ext cx="1219027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tIns="180000" rIns="180000" bIns="18000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sz="3200" dirty="0" smtClean="0">
                <a:solidFill>
                  <a:schemeClr val="bg1"/>
                </a:solidFill>
                <a:effectLst>
                  <a:outerShdw blurRad="38100" dist="38100" dir="2700000" algn="tl">
                    <a:srgbClr val="000000">
                      <a:alpha val="43137"/>
                    </a:srgbClr>
                  </a:outerShdw>
                </a:effectLst>
              </a:rPr>
              <a:t>Aşağıdaki bilgileri kimseye </a:t>
            </a:r>
            <a:r>
              <a:rPr lang="tr-TR" sz="3200" b="1" dirty="0" smtClean="0">
                <a:solidFill>
                  <a:srgbClr val="FF0000"/>
                </a:solidFill>
                <a:effectLst>
                  <a:outerShdw blurRad="38100" dist="38100" dir="2700000" algn="tl">
                    <a:srgbClr val="000000">
                      <a:alpha val="43137"/>
                    </a:srgbClr>
                  </a:outerShdw>
                </a:effectLst>
              </a:rPr>
              <a:t>SÖYLEMEYİN</a:t>
            </a:r>
            <a:r>
              <a:rPr lang="tr-TR" sz="3200" b="1" dirty="0" smtClean="0">
                <a:solidFill>
                  <a:schemeClr val="bg1"/>
                </a:solidFill>
                <a:effectLst>
                  <a:outerShdw blurRad="38100" dist="38100" dir="2700000" algn="tl">
                    <a:srgbClr val="000000">
                      <a:alpha val="43137"/>
                    </a:srgbClr>
                  </a:outerShdw>
                </a:effectLst>
              </a:rPr>
              <a:t> ve </a:t>
            </a:r>
            <a:r>
              <a:rPr lang="tr-TR" sz="3200" b="1" dirty="0" smtClean="0">
                <a:solidFill>
                  <a:srgbClr val="FF0000"/>
                </a:solidFill>
                <a:effectLst>
                  <a:outerShdw blurRad="38100" dist="38100" dir="2700000" algn="tl">
                    <a:srgbClr val="000000">
                      <a:alpha val="43137"/>
                    </a:srgbClr>
                  </a:outerShdw>
                </a:effectLst>
              </a:rPr>
              <a:t>PAYLAŞMAYIN</a:t>
            </a:r>
            <a:r>
              <a:rPr lang="tr-TR" sz="3200" b="1" dirty="0" smtClean="0">
                <a:solidFill>
                  <a:schemeClr val="bg1"/>
                </a:solidFill>
                <a:effectLst>
                  <a:outerShdw blurRad="38100" dist="38100" dir="2700000" algn="tl">
                    <a:srgbClr val="000000">
                      <a:alpha val="43137"/>
                    </a:srgbClr>
                  </a:outerShdw>
                </a:effectLst>
              </a:rPr>
              <a:t>!</a:t>
            </a:r>
            <a:endParaRPr lang="fr-FR" sz="3200" dirty="0">
              <a:solidFill>
                <a:schemeClr val="bg1"/>
              </a:solidFill>
              <a:effectLst>
                <a:outerShdw blurRad="38100" dist="38100" dir="2700000" algn="tl">
                  <a:srgbClr val="000000">
                    <a:alpha val="43137"/>
                  </a:srgbClr>
                </a:outerShdw>
              </a:effectLst>
              <a:latin typeface="Verdana" pitchFamily="34" charset="0"/>
            </a:endParaRPr>
          </a:p>
        </p:txBody>
      </p:sp>
    </p:spTree>
    <p:extLst>
      <p:ext uri="{BB962C8B-B14F-4D97-AF65-F5344CB8AC3E}">
        <p14:creationId xmlns:p14="http://schemas.microsoft.com/office/powerpoint/2010/main" val="1603245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652" y="-2667651"/>
            <a:ext cx="6856697" cy="12192000"/>
          </a:xfrm>
          <a:prstGeom prst="rect">
            <a:avLst/>
          </a:prstGeom>
        </p:spPr>
      </p:pic>
      <p:grpSp>
        <p:nvGrpSpPr>
          <p:cNvPr id="3" name="Group 3"/>
          <p:cNvGrpSpPr>
            <a:grpSpLocks/>
          </p:cNvGrpSpPr>
          <p:nvPr/>
        </p:nvGrpSpPr>
        <p:grpSpPr bwMode="auto">
          <a:xfrm>
            <a:off x="-898" y="315435"/>
            <a:ext cx="12192898" cy="6174796"/>
            <a:chOff x="528" y="1075"/>
            <a:chExt cx="5074" cy="3025"/>
          </a:xfrm>
        </p:grpSpPr>
        <p:grpSp>
          <p:nvGrpSpPr>
            <p:cNvPr id="4" name="Group 4"/>
            <p:cNvGrpSpPr>
              <a:grpSpLocks/>
            </p:cNvGrpSpPr>
            <p:nvPr/>
          </p:nvGrpSpPr>
          <p:grpSpPr bwMode="auto">
            <a:xfrm>
              <a:off x="1488" y="1200"/>
              <a:ext cx="2784" cy="2757"/>
              <a:chOff x="1824" y="633"/>
              <a:chExt cx="2834" cy="2849"/>
            </a:xfrm>
          </p:grpSpPr>
          <p:sp>
            <p:nvSpPr>
              <p:cNvPr id="9" name="Puzzle3"/>
              <p:cNvSpPr>
                <a:spLocks noEditPoints="1" noChangeArrowheads="1"/>
              </p:cNvSpPr>
              <p:nvPr/>
            </p:nvSpPr>
            <p:spPr bwMode="gray">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adFill rotWithShape="1">
                <a:gsLst>
                  <a:gs pos="0">
                    <a:schemeClr val="accent1">
                      <a:gamma/>
                      <a:shade val="63529"/>
                      <a:invGamma/>
                    </a:schemeClr>
                  </a:gs>
                  <a:gs pos="100000">
                    <a:schemeClr val="accent1"/>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tr-TR">
                  <a:solidFill>
                    <a:schemeClr val="bg1"/>
                  </a:solidFill>
                </a:endParaRPr>
              </a:p>
            </p:txBody>
          </p:sp>
          <p:sp>
            <p:nvSpPr>
              <p:cNvPr id="10" name="Puzzle2"/>
              <p:cNvSpPr>
                <a:spLocks noEditPoints="1" noChangeArrowheads="1"/>
              </p:cNvSpPr>
              <p:nvPr/>
            </p:nvSpPr>
            <p:spPr bwMode="gray">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adFill rotWithShape="1">
                <a:gsLst>
                  <a:gs pos="0">
                    <a:schemeClr val="accent2">
                      <a:gamma/>
                      <a:tint val="45490"/>
                      <a:invGamma/>
                    </a:schemeClr>
                  </a:gs>
                  <a:gs pos="100000">
                    <a:schemeClr val="accent2"/>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tr-TR">
                  <a:solidFill>
                    <a:schemeClr val="bg1"/>
                  </a:solidFill>
                </a:endParaRPr>
              </a:p>
            </p:txBody>
          </p:sp>
          <p:sp>
            <p:nvSpPr>
              <p:cNvPr id="11" name="Puzzle4"/>
              <p:cNvSpPr>
                <a:spLocks noEditPoints="1" noChangeArrowheads="1"/>
              </p:cNvSpPr>
              <p:nvPr/>
            </p:nvSpPr>
            <p:spPr bwMode="gray">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adFill rotWithShape="1">
                <a:gsLst>
                  <a:gs pos="0">
                    <a:schemeClr val="hlink"/>
                  </a:gs>
                  <a:gs pos="100000">
                    <a:schemeClr val="hlink">
                      <a:gamma/>
                      <a:tint val="51373"/>
                      <a:invGamma/>
                    </a:schemeClr>
                  </a:gs>
                </a:gsLst>
                <a:lin ang="189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tr-TR">
                  <a:solidFill>
                    <a:schemeClr val="bg1"/>
                  </a:solidFill>
                </a:endParaRPr>
              </a:p>
            </p:txBody>
          </p:sp>
          <p:sp>
            <p:nvSpPr>
              <p:cNvPr id="12" name="Puzzle1"/>
              <p:cNvSpPr>
                <a:spLocks noEditPoints="1" noChangeArrowheads="1"/>
              </p:cNvSpPr>
              <p:nvPr/>
            </p:nvSpPr>
            <p:spPr bwMode="gray">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adFill rotWithShape="1">
                <a:gsLst>
                  <a:gs pos="0">
                    <a:schemeClr val="folHlink"/>
                  </a:gs>
                  <a:gs pos="100000">
                    <a:schemeClr val="folHlink">
                      <a:gamma/>
                      <a:shade val="46275"/>
                      <a:invGamma/>
                    </a:schemeClr>
                  </a:gs>
                </a:gsLst>
                <a:lin ang="27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endParaRPr lang="tr-TR">
                  <a:solidFill>
                    <a:schemeClr val="bg1"/>
                  </a:solidFill>
                </a:endParaRPr>
              </a:p>
            </p:txBody>
          </p:sp>
        </p:grpSp>
        <p:sp>
          <p:nvSpPr>
            <p:cNvPr id="5" name="Text Box 9"/>
            <p:cNvSpPr txBox="1">
              <a:spLocks noChangeArrowheads="1"/>
            </p:cNvSpPr>
            <p:nvPr/>
          </p:nvSpPr>
          <p:spPr bwMode="auto">
            <a:xfrm>
              <a:off x="3924" y="2447"/>
              <a:ext cx="1678" cy="347"/>
            </a:xfrm>
            <a:prstGeom prst="rect">
              <a:avLst/>
            </a:prstGeom>
            <a:noFill/>
            <a:ln w="9525">
              <a:noFill/>
              <a:miter lim="800000"/>
              <a:headEnd/>
              <a:tailEnd/>
            </a:ln>
            <a:effectLst/>
          </p:spPr>
          <p:txBody>
            <a:bodyPr wrap="square">
              <a:spAutoFit/>
            </a:bodyPr>
            <a:lstStyle/>
            <a:p>
              <a:pPr eaLnBrk="0" hangingPunct="0"/>
              <a:r>
                <a:rPr lang="tr-TR" sz="2000" b="1" dirty="0" smtClean="0">
                  <a:solidFill>
                    <a:schemeClr val="bg1"/>
                  </a:solidFill>
                </a:rPr>
                <a:t>4- Çocukların %42’si Kişisel </a:t>
              </a:r>
            </a:p>
            <a:p>
              <a:pPr eaLnBrk="0" hangingPunct="0"/>
              <a:r>
                <a:rPr lang="tr-TR" sz="2000" b="1" dirty="0" smtClean="0">
                  <a:solidFill>
                    <a:schemeClr val="bg1"/>
                  </a:solidFill>
                </a:rPr>
                <a:t>     Bilgilerini Herkesle Paylaşıyor!</a:t>
              </a:r>
              <a:endParaRPr lang="en-US" sz="2000" b="1" dirty="0">
                <a:solidFill>
                  <a:schemeClr val="bg1"/>
                </a:solidFill>
              </a:endParaRPr>
            </a:p>
          </p:txBody>
        </p:sp>
        <p:sp>
          <p:nvSpPr>
            <p:cNvPr id="6" name="Text Box 10"/>
            <p:cNvSpPr txBox="1">
              <a:spLocks noChangeArrowheads="1"/>
            </p:cNvSpPr>
            <p:nvPr/>
          </p:nvSpPr>
          <p:spPr bwMode="auto">
            <a:xfrm>
              <a:off x="528" y="2313"/>
              <a:ext cx="1330" cy="347"/>
            </a:xfrm>
            <a:prstGeom prst="rect">
              <a:avLst/>
            </a:prstGeom>
            <a:noFill/>
            <a:ln w="9525">
              <a:noFill/>
              <a:miter lim="800000"/>
              <a:headEnd/>
              <a:tailEnd/>
            </a:ln>
            <a:effectLst/>
          </p:spPr>
          <p:txBody>
            <a:bodyPr wrap="square">
              <a:spAutoFit/>
            </a:bodyPr>
            <a:lstStyle/>
            <a:p>
              <a:pPr eaLnBrk="0" hangingPunct="0"/>
              <a:r>
                <a:rPr lang="tr-TR" sz="2000" b="1" dirty="0" smtClean="0">
                  <a:solidFill>
                    <a:schemeClr val="bg1"/>
                  </a:solidFill>
                </a:rPr>
                <a:t>2- Çocukların %85’i          </a:t>
              </a:r>
            </a:p>
            <a:p>
              <a:pPr eaLnBrk="0" hangingPunct="0"/>
              <a:r>
                <a:rPr lang="tr-TR" sz="2000" b="1" dirty="0">
                  <a:solidFill>
                    <a:schemeClr val="bg1"/>
                  </a:solidFill>
                </a:rPr>
                <a:t> </a:t>
              </a:r>
              <a:r>
                <a:rPr lang="tr-TR" sz="2000" b="1" dirty="0" smtClean="0">
                  <a:solidFill>
                    <a:schemeClr val="bg1"/>
                  </a:solidFill>
                </a:rPr>
                <a:t>    Sosyal Medya Kullanıyor!  </a:t>
              </a:r>
              <a:endParaRPr lang="en-US" sz="2000" b="1" dirty="0">
                <a:solidFill>
                  <a:schemeClr val="bg1"/>
                </a:solidFill>
              </a:endParaRPr>
            </a:p>
          </p:txBody>
        </p:sp>
        <p:sp>
          <p:nvSpPr>
            <p:cNvPr id="7" name="Text Box 11"/>
            <p:cNvSpPr txBox="1">
              <a:spLocks noChangeArrowheads="1"/>
            </p:cNvSpPr>
            <p:nvPr/>
          </p:nvSpPr>
          <p:spPr bwMode="auto">
            <a:xfrm>
              <a:off x="2056" y="1075"/>
              <a:ext cx="1694" cy="347"/>
            </a:xfrm>
            <a:prstGeom prst="rect">
              <a:avLst/>
            </a:prstGeom>
            <a:noFill/>
            <a:ln w="9525">
              <a:noFill/>
              <a:miter lim="800000"/>
              <a:headEnd/>
              <a:tailEnd/>
            </a:ln>
            <a:effectLst/>
          </p:spPr>
          <p:txBody>
            <a:bodyPr wrap="square">
              <a:spAutoFit/>
            </a:bodyPr>
            <a:lstStyle/>
            <a:p>
              <a:pPr eaLnBrk="0" hangingPunct="0"/>
              <a:r>
                <a:rPr lang="tr-TR" sz="2000" b="1" dirty="0" smtClean="0">
                  <a:solidFill>
                    <a:schemeClr val="bg1"/>
                  </a:solidFill>
                </a:rPr>
                <a:t>1- En Çok Kullananlar </a:t>
              </a:r>
            </a:p>
            <a:p>
              <a:pPr eaLnBrk="0" hangingPunct="0"/>
              <a:r>
                <a:rPr lang="tr-TR" sz="2000" b="1" dirty="0" smtClean="0">
                  <a:solidFill>
                    <a:schemeClr val="bg1"/>
                  </a:solidFill>
                </a:rPr>
                <a:t>    Çocuklar ve Gençler!</a:t>
              </a:r>
              <a:endParaRPr lang="en-US" sz="2000" b="1" dirty="0">
                <a:solidFill>
                  <a:schemeClr val="bg1"/>
                </a:solidFill>
              </a:endParaRPr>
            </a:p>
          </p:txBody>
        </p:sp>
        <p:sp>
          <p:nvSpPr>
            <p:cNvPr id="8" name="Text Box 12"/>
            <p:cNvSpPr txBox="1">
              <a:spLocks noChangeArrowheads="1"/>
            </p:cNvSpPr>
            <p:nvPr/>
          </p:nvSpPr>
          <p:spPr bwMode="auto">
            <a:xfrm>
              <a:off x="2688" y="3753"/>
              <a:ext cx="1771" cy="347"/>
            </a:xfrm>
            <a:prstGeom prst="rect">
              <a:avLst/>
            </a:prstGeom>
            <a:noFill/>
            <a:ln w="9525">
              <a:noFill/>
              <a:miter lim="800000"/>
              <a:headEnd/>
              <a:tailEnd/>
            </a:ln>
            <a:effectLst/>
          </p:spPr>
          <p:txBody>
            <a:bodyPr>
              <a:spAutoFit/>
            </a:bodyPr>
            <a:lstStyle/>
            <a:p>
              <a:pPr eaLnBrk="0" hangingPunct="0"/>
              <a:r>
                <a:rPr lang="tr-TR" sz="2000" b="1" dirty="0" smtClean="0">
                  <a:solidFill>
                    <a:schemeClr val="bg1"/>
                  </a:solidFill>
                </a:rPr>
                <a:t>3- Hesabı Olan Çocukların</a:t>
              </a:r>
            </a:p>
            <a:p>
              <a:pPr eaLnBrk="0" hangingPunct="0"/>
              <a:r>
                <a:rPr lang="tr-TR" sz="2000" b="1" dirty="0">
                  <a:solidFill>
                    <a:schemeClr val="bg1"/>
                  </a:solidFill>
                </a:rPr>
                <a:t> </a:t>
              </a:r>
              <a:r>
                <a:rPr lang="tr-TR" sz="2000" b="1" dirty="0" smtClean="0">
                  <a:solidFill>
                    <a:schemeClr val="bg1"/>
                  </a:solidFill>
                </a:rPr>
                <a:t>    1/3’ü 13 yaşın altında! </a:t>
              </a:r>
              <a:endParaRPr lang="en-US" sz="2000" b="1" dirty="0">
                <a:solidFill>
                  <a:schemeClr val="bg1"/>
                </a:solidFill>
              </a:endParaRPr>
            </a:p>
          </p:txBody>
        </p:sp>
      </p:grpSp>
    </p:spTree>
    <p:extLst>
      <p:ext uri="{BB962C8B-B14F-4D97-AF65-F5344CB8AC3E}">
        <p14:creationId xmlns:p14="http://schemas.microsoft.com/office/powerpoint/2010/main" val="809495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1634" y="-2661634"/>
            <a:ext cx="6868732" cy="12192000"/>
          </a:xfrm>
          <a:prstGeom prst="rect">
            <a:avLst/>
          </a:prstGeom>
        </p:spPr>
      </p:pic>
      <p:sp>
        <p:nvSpPr>
          <p:cNvPr id="3" name="TextBox 1"/>
          <p:cNvSpPr txBox="1"/>
          <p:nvPr/>
        </p:nvSpPr>
        <p:spPr>
          <a:xfrm>
            <a:off x="7465785" y="889474"/>
            <a:ext cx="4726215" cy="1200329"/>
          </a:xfrm>
          <a:prstGeom prst="rect">
            <a:avLst/>
          </a:prstGeom>
          <a:noFill/>
        </p:spPr>
        <p:txBody>
          <a:bodyPr wrap="square" rtlCol="0">
            <a:spAutoFit/>
          </a:bodyPr>
          <a:lstStyle/>
          <a:p>
            <a:pPr algn="ctr"/>
            <a:r>
              <a:rPr lang="tr-TR" sz="3600" b="1" dirty="0" smtClean="0">
                <a:solidFill>
                  <a:schemeClr val="bg1"/>
                </a:solidFill>
                <a:effectLst>
                  <a:outerShdw blurRad="38100" dist="38100" dir="2700000" algn="tl">
                    <a:srgbClr val="000000">
                      <a:alpha val="43137"/>
                    </a:srgbClr>
                  </a:outerShdw>
                </a:effectLst>
              </a:rPr>
              <a:t>KARŞILAŞILABİLECEK </a:t>
            </a:r>
          </a:p>
          <a:p>
            <a:pPr algn="ctr"/>
            <a:r>
              <a:rPr lang="tr-TR" sz="3600" b="1" dirty="0" smtClean="0">
                <a:solidFill>
                  <a:schemeClr val="bg1"/>
                </a:solidFill>
                <a:effectLst>
                  <a:outerShdw blurRad="38100" dist="38100" dir="2700000" algn="tl">
                    <a:srgbClr val="000000">
                      <a:alpha val="43137"/>
                    </a:srgbClr>
                  </a:outerShdw>
                </a:effectLst>
              </a:rPr>
              <a:t>TEHLİKELER</a:t>
            </a:r>
            <a:endParaRPr lang="en-US" sz="3600" b="1" dirty="0">
              <a:solidFill>
                <a:schemeClr val="bg1"/>
              </a:solidFill>
              <a:effectLst>
                <a:outerShdw blurRad="38100" dist="38100" dir="2700000" algn="tl">
                  <a:srgbClr val="000000">
                    <a:alpha val="43137"/>
                  </a:srgbClr>
                </a:outerShdw>
              </a:effectLst>
            </a:endParaRPr>
          </a:p>
        </p:txBody>
      </p:sp>
      <p:grpSp>
        <p:nvGrpSpPr>
          <p:cNvPr id="4" name="Group 14"/>
          <p:cNvGrpSpPr>
            <a:grpSpLocks/>
          </p:cNvGrpSpPr>
          <p:nvPr/>
        </p:nvGrpSpPr>
        <p:grpSpPr bwMode="auto">
          <a:xfrm>
            <a:off x="2945016" y="1542624"/>
            <a:ext cx="5929312" cy="3946525"/>
            <a:chOff x="1017" y="1152"/>
            <a:chExt cx="3735" cy="2486"/>
          </a:xfrm>
        </p:grpSpPr>
        <p:grpSp>
          <p:nvGrpSpPr>
            <p:cNvPr id="5" name="Group 15"/>
            <p:cNvGrpSpPr>
              <a:grpSpLocks/>
            </p:cNvGrpSpPr>
            <p:nvPr/>
          </p:nvGrpSpPr>
          <p:grpSpPr bwMode="auto">
            <a:xfrm>
              <a:off x="2132" y="1152"/>
              <a:ext cx="1487" cy="1247"/>
              <a:chOff x="2057" y="862"/>
              <a:chExt cx="1549" cy="1351"/>
            </a:xfrm>
          </p:grpSpPr>
          <p:sp>
            <p:nvSpPr>
              <p:cNvPr id="22" name="AutoShape 16"/>
              <p:cNvSpPr>
                <a:spLocks noChangeArrowheads="1"/>
              </p:cNvSpPr>
              <p:nvPr/>
            </p:nvSpPr>
            <p:spPr bwMode="gray">
              <a:xfrm>
                <a:off x="2070" y="885"/>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tr-TR" sz="2400"/>
              </a:p>
            </p:txBody>
          </p:sp>
          <p:sp>
            <p:nvSpPr>
              <p:cNvPr id="23" name="AutoShape 17"/>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tr-TR" sz="2400"/>
              </a:p>
            </p:txBody>
          </p:sp>
          <p:sp>
            <p:nvSpPr>
              <p:cNvPr id="24" name="AutoShape 18"/>
              <p:cNvSpPr>
                <a:spLocks noChangeArrowheads="1"/>
              </p:cNvSpPr>
              <p:nvPr/>
            </p:nvSpPr>
            <p:spPr bwMode="gray">
              <a:xfrm>
                <a:off x="2147" y="942"/>
                <a:ext cx="1350" cy="1168"/>
              </a:xfrm>
              <a:prstGeom prst="hexagon">
                <a:avLst>
                  <a:gd name="adj" fmla="val 28896"/>
                  <a:gd name="vf" fmla="val 115470"/>
                </a:avLst>
              </a:prstGeom>
              <a:gradFill rotWithShape="1">
                <a:gsLst>
                  <a:gs pos="0">
                    <a:srgbClr val="7262EC"/>
                  </a:gs>
                  <a:gs pos="100000">
                    <a:srgbClr val="2614AA"/>
                  </a:gs>
                </a:gsLst>
                <a:lin ang="2700000" scaled="1"/>
              </a:gradFill>
              <a:ln w="9525">
                <a:solidFill>
                  <a:schemeClr val="tx1"/>
                </a:solidFill>
                <a:miter lim="800000"/>
                <a:headEnd/>
                <a:tailEnd/>
              </a:ln>
              <a:effectLst/>
            </p:spPr>
            <p:txBody>
              <a:bodyPr wrap="none" anchor="ctr"/>
              <a:lstStyle/>
              <a:p>
                <a:endParaRPr lang="tr-TR" sz="2400"/>
              </a:p>
            </p:txBody>
          </p:sp>
        </p:grpSp>
        <p:grpSp>
          <p:nvGrpSpPr>
            <p:cNvPr id="6" name="Group 19"/>
            <p:cNvGrpSpPr>
              <a:grpSpLocks/>
            </p:cNvGrpSpPr>
            <p:nvPr/>
          </p:nvGrpSpPr>
          <p:grpSpPr bwMode="auto">
            <a:xfrm>
              <a:off x="1017" y="1773"/>
              <a:ext cx="1488" cy="1247"/>
              <a:chOff x="1110" y="2656"/>
              <a:chExt cx="1549" cy="1351"/>
            </a:xfrm>
          </p:grpSpPr>
          <p:sp>
            <p:nvSpPr>
              <p:cNvPr id="19" name="AutoShape 20"/>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tr-TR" sz="2400"/>
              </a:p>
            </p:txBody>
          </p:sp>
          <p:sp>
            <p:nvSpPr>
              <p:cNvPr id="20" name="AutoShape 21"/>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tr-TR" sz="2400"/>
              </a:p>
            </p:txBody>
          </p:sp>
          <p:sp>
            <p:nvSpPr>
              <p:cNvPr id="21" name="AutoShape 22"/>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chemeClr val="tx1"/>
                </a:solidFill>
                <a:miter lim="800000"/>
                <a:headEnd/>
                <a:tailEnd/>
              </a:ln>
              <a:effectLst/>
            </p:spPr>
            <p:txBody>
              <a:bodyPr wrap="none" anchor="ctr"/>
              <a:lstStyle/>
              <a:p>
                <a:endParaRPr lang="tr-TR" sz="2400"/>
              </a:p>
            </p:txBody>
          </p:sp>
        </p:grpSp>
        <p:sp>
          <p:nvSpPr>
            <p:cNvPr id="7" name="Text Box 23"/>
            <p:cNvSpPr txBox="1">
              <a:spLocks noChangeArrowheads="1"/>
            </p:cNvSpPr>
            <p:nvPr/>
          </p:nvSpPr>
          <p:spPr bwMode="gray">
            <a:xfrm>
              <a:off x="2279" y="1546"/>
              <a:ext cx="1172" cy="523"/>
            </a:xfrm>
            <a:prstGeom prst="rect">
              <a:avLst/>
            </a:prstGeom>
            <a:noFill/>
            <a:ln w="9525" algn="ctr">
              <a:noFill/>
              <a:miter lim="800000"/>
              <a:headEnd/>
              <a:tailEnd/>
            </a:ln>
            <a:effectLst/>
          </p:spPr>
          <p:txBody>
            <a:bodyPr wrap="none">
              <a:spAutoFit/>
            </a:bodyPr>
            <a:lstStyle/>
            <a:p>
              <a:pPr algn="ctr" eaLnBrk="0" hangingPunct="0"/>
              <a:r>
                <a:rPr lang="tr-TR" sz="2400" b="1" dirty="0" smtClean="0">
                  <a:solidFill>
                    <a:srgbClr val="FFFFFF"/>
                  </a:solidFill>
                </a:rPr>
                <a:t>Cinsel İçerikli</a:t>
              </a:r>
            </a:p>
            <a:p>
              <a:pPr algn="ctr" eaLnBrk="0" hangingPunct="0"/>
              <a:r>
                <a:rPr lang="tr-TR" sz="2400" b="1" dirty="0" smtClean="0">
                  <a:solidFill>
                    <a:srgbClr val="FFFFFF"/>
                  </a:solidFill>
                </a:rPr>
                <a:t>Sohbet </a:t>
              </a:r>
              <a:endParaRPr lang="en-US" sz="2400" dirty="0">
                <a:solidFill>
                  <a:srgbClr val="FFFFFF"/>
                </a:solidFill>
              </a:endParaRPr>
            </a:p>
          </p:txBody>
        </p:sp>
        <p:sp>
          <p:nvSpPr>
            <p:cNvPr id="8" name="Text Box 24"/>
            <p:cNvSpPr txBox="1">
              <a:spLocks noChangeArrowheads="1"/>
            </p:cNvSpPr>
            <p:nvPr/>
          </p:nvSpPr>
          <p:spPr bwMode="gray">
            <a:xfrm>
              <a:off x="1272" y="2115"/>
              <a:ext cx="1016" cy="523"/>
            </a:xfrm>
            <a:prstGeom prst="rect">
              <a:avLst/>
            </a:prstGeom>
            <a:noFill/>
            <a:ln w="9525" algn="ctr">
              <a:noFill/>
              <a:miter lim="800000"/>
              <a:headEnd/>
              <a:tailEnd/>
            </a:ln>
            <a:effectLst/>
          </p:spPr>
          <p:txBody>
            <a:bodyPr wrap="none">
              <a:spAutoFit/>
            </a:bodyPr>
            <a:lstStyle/>
            <a:p>
              <a:pPr algn="ctr" eaLnBrk="0" hangingPunct="0"/>
              <a:r>
                <a:rPr lang="tr-TR" sz="2400" b="1" dirty="0" smtClean="0">
                  <a:solidFill>
                    <a:srgbClr val="FFFFFF"/>
                  </a:solidFill>
                </a:rPr>
                <a:t>Müstehcen</a:t>
              </a:r>
            </a:p>
            <a:p>
              <a:pPr algn="ctr" eaLnBrk="0" hangingPunct="0"/>
              <a:r>
                <a:rPr lang="tr-TR" sz="2400" b="1" dirty="0" smtClean="0">
                  <a:solidFill>
                    <a:srgbClr val="FFFFFF"/>
                  </a:solidFill>
                </a:rPr>
                <a:t>İçerik</a:t>
              </a:r>
            </a:p>
          </p:txBody>
        </p:sp>
        <p:grpSp>
          <p:nvGrpSpPr>
            <p:cNvPr id="9" name="Group 25"/>
            <p:cNvGrpSpPr>
              <a:grpSpLocks/>
            </p:cNvGrpSpPr>
            <p:nvPr/>
          </p:nvGrpSpPr>
          <p:grpSpPr bwMode="auto">
            <a:xfrm>
              <a:off x="3264" y="1776"/>
              <a:ext cx="1488" cy="1247"/>
              <a:chOff x="3174" y="2656"/>
              <a:chExt cx="1549" cy="1351"/>
            </a:xfrm>
          </p:grpSpPr>
          <p:sp>
            <p:nvSpPr>
              <p:cNvPr id="16" name="AutoShape 26"/>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tr-TR" sz="2400"/>
              </a:p>
            </p:txBody>
          </p:sp>
          <p:sp>
            <p:nvSpPr>
              <p:cNvPr id="17" name="AutoShape 27"/>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tr-TR" sz="2400"/>
              </a:p>
            </p:txBody>
          </p:sp>
          <p:sp>
            <p:nvSpPr>
              <p:cNvPr id="18" name="AutoShape 28"/>
              <p:cNvSpPr>
                <a:spLocks noChangeArrowheads="1"/>
              </p:cNvSpPr>
              <p:nvPr/>
            </p:nvSpPr>
            <p:spPr bwMode="gray">
              <a:xfrm>
                <a:off x="3264" y="2736"/>
                <a:ext cx="1350" cy="1168"/>
              </a:xfrm>
              <a:prstGeom prst="hexagon">
                <a:avLst>
                  <a:gd name="adj" fmla="val 28896"/>
                  <a:gd name="vf" fmla="val 115470"/>
                </a:avLst>
              </a:prstGeom>
              <a:gradFill rotWithShape="1">
                <a:gsLst>
                  <a:gs pos="0">
                    <a:srgbClr val="EC941E">
                      <a:gamma/>
                      <a:shade val="46275"/>
                      <a:invGamma/>
                    </a:srgbClr>
                  </a:gs>
                  <a:gs pos="100000">
                    <a:srgbClr val="EC941E"/>
                  </a:gs>
                </a:gsLst>
                <a:lin ang="2700000" scaled="1"/>
              </a:gradFill>
              <a:ln w="9525">
                <a:solidFill>
                  <a:schemeClr val="tx1"/>
                </a:solidFill>
                <a:miter lim="800000"/>
                <a:headEnd/>
                <a:tailEnd/>
              </a:ln>
              <a:effectLst/>
            </p:spPr>
            <p:txBody>
              <a:bodyPr wrap="none" anchor="ctr"/>
              <a:lstStyle/>
              <a:p>
                <a:endParaRPr lang="tr-TR" sz="2400"/>
              </a:p>
            </p:txBody>
          </p:sp>
        </p:grpSp>
        <p:sp>
          <p:nvSpPr>
            <p:cNvPr id="10" name="Text Box 29"/>
            <p:cNvSpPr txBox="1">
              <a:spLocks noChangeArrowheads="1"/>
            </p:cNvSpPr>
            <p:nvPr/>
          </p:nvSpPr>
          <p:spPr bwMode="gray">
            <a:xfrm>
              <a:off x="3605" y="2096"/>
              <a:ext cx="776" cy="523"/>
            </a:xfrm>
            <a:prstGeom prst="rect">
              <a:avLst/>
            </a:prstGeom>
            <a:noFill/>
            <a:ln w="9525" algn="ctr">
              <a:noFill/>
              <a:miter lim="800000"/>
              <a:headEnd/>
              <a:tailEnd/>
            </a:ln>
            <a:effectLst/>
          </p:spPr>
          <p:txBody>
            <a:bodyPr wrap="none">
              <a:spAutoFit/>
            </a:bodyPr>
            <a:lstStyle/>
            <a:p>
              <a:pPr algn="ctr" eaLnBrk="0" hangingPunct="0"/>
              <a:r>
                <a:rPr lang="tr-TR" sz="2400" b="1" dirty="0" smtClean="0">
                  <a:solidFill>
                    <a:srgbClr val="FFFFFF"/>
                  </a:solidFill>
                </a:rPr>
                <a:t>Yabancı </a:t>
              </a:r>
            </a:p>
            <a:p>
              <a:pPr algn="ctr" eaLnBrk="0" hangingPunct="0"/>
              <a:r>
                <a:rPr lang="tr-TR" sz="2400" b="1" dirty="0" smtClean="0">
                  <a:solidFill>
                    <a:srgbClr val="FFFFFF"/>
                  </a:solidFill>
                </a:rPr>
                <a:t>Kişiler</a:t>
              </a:r>
              <a:endParaRPr lang="en-US" sz="2400" dirty="0">
                <a:solidFill>
                  <a:srgbClr val="FFFFFF"/>
                </a:solidFill>
              </a:endParaRPr>
            </a:p>
          </p:txBody>
        </p:sp>
        <p:grpSp>
          <p:nvGrpSpPr>
            <p:cNvPr id="11" name="Group 30"/>
            <p:cNvGrpSpPr>
              <a:grpSpLocks/>
            </p:cNvGrpSpPr>
            <p:nvPr/>
          </p:nvGrpSpPr>
          <p:grpSpPr bwMode="auto">
            <a:xfrm>
              <a:off x="2142" y="2391"/>
              <a:ext cx="1488" cy="1247"/>
              <a:chOff x="3174" y="2656"/>
              <a:chExt cx="1549" cy="1351"/>
            </a:xfrm>
          </p:grpSpPr>
          <p:sp>
            <p:nvSpPr>
              <p:cNvPr id="13" name="AutoShape 31"/>
              <p:cNvSpPr>
                <a:spLocks noChangeArrowheads="1"/>
              </p:cNvSpPr>
              <p:nvPr/>
            </p:nvSpPr>
            <p:spPr bwMode="gray">
              <a:xfrm>
                <a:off x="3187"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endParaRPr lang="tr-TR" sz="2400"/>
              </a:p>
            </p:txBody>
          </p:sp>
          <p:sp>
            <p:nvSpPr>
              <p:cNvPr id="14" name="AutoShape 32"/>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endParaRPr lang="tr-TR" sz="2400"/>
              </a:p>
            </p:txBody>
          </p:sp>
          <p:sp>
            <p:nvSpPr>
              <p:cNvPr id="15" name="AutoShape 33"/>
              <p:cNvSpPr>
                <a:spLocks noChangeArrowheads="1"/>
              </p:cNvSpPr>
              <p:nvPr/>
            </p:nvSpPr>
            <p:spPr bwMode="gray">
              <a:xfrm>
                <a:off x="3264" y="2736"/>
                <a:ext cx="1350" cy="1168"/>
              </a:xfrm>
              <a:prstGeom prst="hexagon">
                <a:avLst>
                  <a:gd name="adj" fmla="val 28896"/>
                  <a:gd name="vf" fmla="val 115470"/>
                </a:avLst>
              </a:prstGeom>
              <a:gradFill rotWithShape="1">
                <a:gsLst>
                  <a:gs pos="0">
                    <a:srgbClr val="0066CC"/>
                  </a:gs>
                  <a:gs pos="100000">
                    <a:srgbClr val="0066CC">
                      <a:gamma/>
                      <a:shade val="46275"/>
                      <a:invGamma/>
                    </a:srgbClr>
                  </a:gs>
                </a:gsLst>
                <a:lin ang="5400000" scaled="1"/>
              </a:gradFill>
              <a:ln w="9525">
                <a:solidFill>
                  <a:schemeClr val="tx1"/>
                </a:solidFill>
                <a:miter lim="800000"/>
                <a:headEnd/>
                <a:tailEnd/>
              </a:ln>
              <a:effectLst/>
            </p:spPr>
            <p:txBody>
              <a:bodyPr wrap="none" anchor="ctr"/>
              <a:lstStyle/>
              <a:p>
                <a:endParaRPr lang="tr-TR" sz="2400"/>
              </a:p>
            </p:txBody>
          </p:sp>
        </p:grpSp>
        <p:sp>
          <p:nvSpPr>
            <p:cNvPr id="12" name="Text Box 34"/>
            <p:cNvSpPr txBox="1">
              <a:spLocks noChangeArrowheads="1"/>
            </p:cNvSpPr>
            <p:nvPr/>
          </p:nvSpPr>
          <p:spPr bwMode="gray">
            <a:xfrm>
              <a:off x="2520" y="2664"/>
              <a:ext cx="760" cy="756"/>
            </a:xfrm>
            <a:prstGeom prst="rect">
              <a:avLst/>
            </a:prstGeom>
            <a:noFill/>
            <a:ln w="9525" algn="ctr">
              <a:noFill/>
              <a:miter lim="800000"/>
              <a:headEnd/>
              <a:tailEnd/>
            </a:ln>
            <a:effectLst/>
          </p:spPr>
          <p:txBody>
            <a:bodyPr wrap="none">
              <a:spAutoFit/>
            </a:bodyPr>
            <a:lstStyle/>
            <a:p>
              <a:pPr algn="ctr" eaLnBrk="0" hangingPunct="0"/>
              <a:r>
                <a:rPr lang="tr-TR" sz="2400" b="1" dirty="0" smtClean="0">
                  <a:solidFill>
                    <a:srgbClr val="FFFFFF"/>
                  </a:solidFill>
                </a:rPr>
                <a:t>Şiddet</a:t>
              </a:r>
            </a:p>
            <a:p>
              <a:pPr algn="ctr" eaLnBrk="0" hangingPunct="0"/>
              <a:r>
                <a:rPr lang="tr-TR" sz="2400" b="1" dirty="0" smtClean="0">
                  <a:solidFill>
                    <a:srgbClr val="FFFFFF"/>
                  </a:solidFill>
                </a:rPr>
                <a:t>İçeren</a:t>
              </a:r>
            </a:p>
            <a:p>
              <a:pPr algn="ctr" eaLnBrk="0" hangingPunct="0"/>
              <a:r>
                <a:rPr lang="tr-TR" sz="2400" b="1" dirty="0" smtClean="0">
                  <a:solidFill>
                    <a:srgbClr val="FFFFFF"/>
                  </a:solidFill>
                </a:rPr>
                <a:t>Oyunlar</a:t>
              </a:r>
              <a:endParaRPr lang="en-US" sz="2400" dirty="0">
                <a:solidFill>
                  <a:srgbClr val="FFFFFF"/>
                </a:solidFill>
              </a:endParaRPr>
            </a:p>
          </p:txBody>
        </p:sp>
      </p:grpSp>
      <p:pic>
        <p:nvPicPr>
          <p:cNvPr id="25" name="Picture 2" descr="http://www.hikayeler.net/resimler/yazi/siddet-playerimage.gif"/>
          <p:cNvPicPr>
            <a:picLocks noChangeAspect="1" noChangeArrowheads="1"/>
          </p:cNvPicPr>
          <p:nvPr/>
        </p:nvPicPr>
        <p:blipFill>
          <a:blip r:embed="rId3" cstate="print"/>
          <a:srcRect/>
          <a:stretch>
            <a:fillRect/>
          </a:stretch>
        </p:blipFill>
        <p:spPr bwMode="auto">
          <a:xfrm>
            <a:off x="5296158" y="5696024"/>
            <a:ext cx="1296144" cy="1296144"/>
          </a:xfrm>
          <a:prstGeom prst="ellipse">
            <a:avLst/>
          </a:prstGeom>
          <a:ln>
            <a:noFill/>
          </a:ln>
          <a:effectLst>
            <a:softEdge rad="112500"/>
          </a:effectLst>
        </p:spPr>
      </p:pic>
      <p:pic>
        <p:nvPicPr>
          <p:cNvPr id="26" name="Picture 4" descr="http://t2.gstatic.com/images?q=tbn:ANd9GcTBNYBpr_9PCDIiJ_qODGkaxkP4d8x6d5rIeoqqZi60MKBisSmL"/>
          <p:cNvPicPr>
            <a:picLocks noChangeAspect="1" noChangeArrowheads="1"/>
          </p:cNvPicPr>
          <p:nvPr/>
        </p:nvPicPr>
        <p:blipFill>
          <a:blip r:embed="rId4" cstate="print"/>
          <a:srcRect/>
          <a:stretch>
            <a:fillRect/>
          </a:stretch>
        </p:blipFill>
        <p:spPr bwMode="auto">
          <a:xfrm>
            <a:off x="4675202" y="148457"/>
            <a:ext cx="2251728" cy="1187293"/>
          </a:xfrm>
          <a:prstGeom prst="ellipse">
            <a:avLst/>
          </a:prstGeom>
          <a:ln>
            <a:noFill/>
          </a:ln>
          <a:effectLst>
            <a:softEdge rad="112500"/>
          </a:effectLst>
        </p:spPr>
      </p:pic>
      <p:pic>
        <p:nvPicPr>
          <p:cNvPr id="27" name="Picture 6" descr="http://t1.gstatic.com/images?q=tbn:ANd9GcQ5EOsHm3MMp22-4IcoK2T26xm_4sHSWAPQn961kNCNYixN27f7"/>
          <p:cNvPicPr>
            <a:picLocks noChangeAspect="1" noChangeArrowheads="1"/>
          </p:cNvPicPr>
          <p:nvPr/>
        </p:nvPicPr>
        <p:blipFill>
          <a:blip r:embed="rId5" cstate="print"/>
          <a:srcRect/>
          <a:stretch>
            <a:fillRect/>
          </a:stretch>
        </p:blipFill>
        <p:spPr bwMode="auto">
          <a:xfrm>
            <a:off x="1334813" y="3034319"/>
            <a:ext cx="1296144" cy="1296144"/>
          </a:xfrm>
          <a:prstGeom prst="ellipse">
            <a:avLst/>
          </a:prstGeom>
          <a:ln>
            <a:noFill/>
          </a:ln>
          <a:effectLst>
            <a:softEdge rad="112500"/>
          </a:effectLst>
        </p:spPr>
      </p:pic>
      <p:pic>
        <p:nvPicPr>
          <p:cNvPr id="28" name="Picture 8" descr="http://t3.gstatic.com/images?q=tbn:ANd9GcR1_9awn3p8ElHzL7iEAyBis5EwbClAuZl2MJYqX5WNYQICPGZVWg"/>
          <p:cNvPicPr>
            <a:picLocks noChangeAspect="1" noChangeArrowheads="1"/>
          </p:cNvPicPr>
          <p:nvPr/>
        </p:nvPicPr>
        <p:blipFill>
          <a:blip r:embed="rId6" cstate="print"/>
          <a:srcRect/>
          <a:stretch>
            <a:fillRect/>
          </a:stretch>
        </p:blipFill>
        <p:spPr bwMode="auto">
          <a:xfrm>
            <a:off x="9226754" y="2909714"/>
            <a:ext cx="1297091" cy="1199646"/>
          </a:xfrm>
          <a:prstGeom prst="ellipse">
            <a:avLst/>
          </a:prstGeom>
          <a:ln>
            <a:noFill/>
          </a:ln>
          <a:effectLst>
            <a:softEdge rad="112500"/>
          </a:effectLst>
        </p:spPr>
      </p:pic>
    </p:spTree>
    <p:extLst>
      <p:ext uri="{BB962C8B-B14F-4D97-AF65-F5344CB8AC3E}">
        <p14:creationId xmlns:p14="http://schemas.microsoft.com/office/powerpoint/2010/main" val="3855796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5971</Words>
  <Application>Microsoft Office PowerPoint</Application>
  <PresentationFormat>Geniş ekran</PresentationFormat>
  <Paragraphs>495</Paragraphs>
  <Slides>68</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68</vt:i4>
      </vt:variant>
    </vt:vector>
  </HeadingPairs>
  <TitlesOfParts>
    <vt:vector size="79" baseType="lpstr">
      <vt:lpstr>Arial</vt:lpstr>
      <vt:lpstr>Calibri</vt:lpstr>
      <vt:lpstr>Calibri Light</vt:lpstr>
      <vt:lpstr>Courier New</vt:lpstr>
      <vt:lpstr>Monotype Corsiva</vt:lpstr>
      <vt:lpstr>Samsung Sharp Sans Bold</vt:lpstr>
      <vt:lpstr>Samsung Sharp Sans Medium</vt:lpstr>
      <vt:lpstr>Times New Roman</vt:lpstr>
      <vt:lpstr>Verdana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Silentall Unattended Installer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KENAN</dc:creator>
  <cp:lastModifiedBy>KENAN</cp:lastModifiedBy>
  <cp:revision>54</cp:revision>
  <dcterms:created xsi:type="dcterms:W3CDTF">2019-04-30T19:13:37Z</dcterms:created>
  <dcterms:modified xsi:type="dcterms:W3CDTF">2019-04-30T19:22:38Z</dcterms:modified>
</cp:coreProperties>
</file>